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4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7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7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2.png"/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64.png"/><Relationship Id="rId14" Type="http://schemas.openxmlformats.org/officeDocument/2006/relationships/image" Target="../media/image63.pn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2.png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1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7.png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01.png"/><Relationship Id="rId20" Type="http://schemas.openxmlformats.org/officeDocument/2006/relationships/image" Target="../media/image100.png"/><Relationship Id="rId2" Type="http://schemas.openxmlformats.org/officeDocument/2006/relationships/image" Target="../media/image84.png"/><Relationship Id="rId19" Type="http://schemas.openxmlformats.org/officeDocument/2006/relationships/image" Target="../media/image99.png"/><Relationship Id="rId18" Type="http://schemas.openxmlformats.org/officeDocument/2006/relationships/image" Target="../media/image98.png"/><Relationship Id="rId17" Type="http://schemas.openxmlformats.org/officeDocument/2006/relationships/image" Target="../media/image97.png"/><Relationship Id="rId16" Type="http://schemas.openxmlformats.org/officeDocument/2006/relationships/image" Target="../media/image96.png"/><Relationship Id="rId15" Type="http://schemas.openxmlformats.org/officeDocument/2006/relationships/image" Target="../media/image95.png"/><Relationship Id="rId14" Type="http://schemas.openxmlformats.org/officeDocument/2006/relationships/image" Target="../media/image94.png"/><Relationship Id="rId13" Type="http://schemas.openxmlformats.org/officeDocument/2006/relationships/image" Target="../media/image93.png"/><Relationship Id="rId12" Type="http://schemas.openxmlformats.org/officeDocument/2006/relationships/image" Target="../media/image92.png"/><Relationship Id="rId11" Type="http://schemas.openxmlformats.org/officeDocument/2006/relationships/image" Target="../media/image9.png"/><Relationship Id="rId10" Type="http://schemas.openxmlformats.org/officeDocument/2006/relationships/image" Target="../media/image91.png"/><Relationship Id="rId1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04.png"/><Relationship Id="rId2" Type="http://schemas.openxmlformats.org/officeDocument/2006/relationships/image" Target="../media/image7.png"/><Relationship Id="rId1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17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1" Type="http://schemas.openxmlformats.org/officeDocument/2006/relationships/image" Target="../media/image116.png"/><Relationship Id="rId10" Type="http://schemas.openxmlformats.org/officeDocument/2006/relationships/image" Target="../media/image115.png"/><Relationship Id="rId1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8" Type="http://schemas.openxmlformats.org/officeDocument/2006/relationships/image" Target="../media/image124.png"/><Relationship Id="rId7" Type="http://schemas.openxmlformats.org/officeDocument/2006/relationships/image" Target="../media/image123.png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9.png"/><Relationship Id="rId13" Type="http://schemas.openxmlformats.org/officeDocument/2006/relationships/image" Target="../media/image129.png"/><Relationship Id="rId12" Type="http://schemas.openxmlformats.org/officeDocument/2006/relationships/image" Target="../media/image128.png"/><Relationship Id="rId11" Type="http://schemas.openxmlformats.org/officeDocument/2006/relationships/image" Target="../media/image127.png"/><Relationship Id="rId10" Type="http://schemas.openxmlformats.org/officeDocument/2006/relationships/image" Target="../media/image12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jpeg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7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="1"/>
          </a:p>
        </p:txBody>
      </p:sp>
      <p:sp>
        <p:nvSpPr>
          <p:cNvPr id="6" name="textbox 6"/>
          <p:cNvSpPr/>
          <p:nvPr/>
        </p:nvSpPr>
        <p:spPr>
          <a:xfrm>
            <a:off x="714743" y="2745079"/>
            <a:ext cx="6650355" cy="1254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60020" algn="l" rtl="0" eaLnBrk="0">
              <a:lnSpc>
                <a:spcPct val="93000"/>
              </a:lnSpc>
            </a:pPr>
            <a:r>
              <a:rPr sz="41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购物享分红 人人做</a:t>
            </a:r>
            <a:r>
              <a:rPr sz="41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股东</a:t>
            </a:r>
            <a:endParaRPr lang="en-US" altLang="en-US" sz="4100" dirty="0"/>
          </a:p>
          <a:p>
            <a:pPr algn="l" rtl="0" eaLnBrk="0">
              <a:lnSpc>
                <a:spcPct val="188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algn="r" rtl="0" eaLnBrk="0">
              <a:lnSpc>
                <a:spcPts val="2325"/>
              </a:lnSpc>
              <a:spcBef>
                <a:spcPts val="0"/>
              </a:spcBef>
            </a:pPr>
            <a:r>
              <a:rPr sz="1700" kern="0" spc="1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把客户变成股东 ，</a:t>
            </a:r>
            <a:r>
              <a:rPr sz="1700" kern="0" spc="-1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为门店解决拓客 ，</a:t>
            </a:r>
            <a:r>
              <a:rPr sz="1700" kern="0" spc="-19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4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锁客 ，</a:t>
            </a:r>
            <a:r>
              <a:rPr sz="1700" kern="0" spc="-11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4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留客三大难题</a:t>
            </a:r>
            <a:r>
              <a:rPr sz="1700" kern="0" spc="-26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4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1700" dirty="0"/>
          </a:p>
        </p:txBody>
      </p:sp>
      <p:grpSp>
        <p:nvGrpSpPr>
          <p:cNvPr id="3" name="group 2"/>
          <p:cNvGrpSpPr/>
          <p:nvPr/>
        </p:nvGrpSpPr>
        <p:grpSpPr>
          <a:xfrm rot="21600000">
            <a:off x="874776" y="4263390"/>
            <a:ext cx="3528250" cy="1535489"/>
            <a:chOff x="0" y="0"/>
            <a:chExt cx="3528250" cy="153548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28250" cy="1535489"/>
            </a:xfrm>
            <a:prstGeom prst="rect">
              <a:avLst/>
            </a:prstGeom>
          </p:spPr>
        </p:pic>
        <p:sp>
          <p:nvSpPr>
            <p:cNvPr id="10" name="textbox 10"/>
            <p:cNvSpPr/>
            <p:nvPr/>
          </p:nvSpPr>
          <p:spPr>
            <a:xfrm>
              <a:off x="-12700" y="-12700"/>
              <a:ext cx="3554095" cy="15875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lang="en-US" altLang="en-US" sz="1000" dirty="0"/>
            </a:p>
            <a:p>
              <a:pPr marL="51244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拓客引流就找</a:t>
              </a:r>
              <a:r>
                <a:rPr lang="zh-CN"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鼎尖网络</a:t>
              </a:r>
              <a:endParaRPr lang="zh-CN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7968" y="5044427"/>
            <a:ext cx="2448232" cy="18135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842497" y="1992121"/>
            <a:ext cx="1349502" cy="24372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59900" y="5919711"/>
            <a:ext cx="2153335" cy="9382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5010" y="1398270"/>
            <a:ext cx="571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1"/>
                </a:solidFill>
              </a:rPr>
              <a:t>蓓霓芬共享店铺</a:t>
            </a:r>
            <a:endParaRPr lang="zh-CN" altLang="en-US" sz="6000" b="1">
              <a:solidFill>
                <a:schemeClr val="accent1"/>
              </a:solidFill>
            </a:endParaRPr>
          </a:p>
        </p:txBody>
      </p:sp>
      <p:pic>
        <p:nvPicPr>
          <p:cNvPr id="9" name="图片 8" descr="Kae474tSEPII55Uzld6z1t01mPn0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55" y="1240155"/>
            <a:ext cx="2367915" cy="2365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4562475" y="2720975"/>
            <a:ext cx="6648450" cy="3637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287020" indent="-274955" algn="l" rtl="0" eaLnBrk="0">
              <a:lnSpc>
                <a:spcPct val="111000"/>
              </a:lnSpc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7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消费者在商家购买产品达到一定金额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，就可以成为门店的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微股东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，享受一定的分红。</a:t>
            </a:r>
            <a:endParaRPr lang="en-US" altLang="en-US" sz="2000" dirty="0"/>
          </a:p>
          <a:p>
            <a:pPr marL="290195" indent="-277495" algn="l" rtl="0" eaLnBrk="0">
              <a:lnSpc>
                <a:spcPct val="111000"/>
              </a:lnSpc>
              <a:spcBef>
                <a:spcPts val="1285"/>
              </a:spcBef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6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比如商家设置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00元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门槛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，消费满</a:t>
            </a:r>
            <a:r>
              <a:rPr lang="en-US"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，就可以享受店铺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百分之</a:t>
            </a:r>
            <a:r>
              <a:rPr lang="en-US"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的分红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，那就是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最高可以得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0元钱。</a:t>
            </a:r>
            <a:endParaRPr lang="en-US" altLang="en-US" sz="2000" dirty="0"/>
          </a:p>
          <a:p>
            <a:pPr marL="285750" indent="-273685" algn="l" rtl="0" eaLnBrk="0">
              <a:lnSpc>
                <a:spcPct val="122000"/>
              </a:lnSpc>
              <a:spcBef>
                <a:spcPts val="1045"/>
              </a:spcBef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消费者不需要做任何操作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，该店铺每有一笔订单（或者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线下通过收款码收款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系统通过计算即自动为该消费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者分到一定的金额。</a:t>
            </a:r>
            <a:endParaRPr lang="en-US" altLang="en-US" sz="2000" dirty="0"/>
          </a:p>
          <a:p>
            <a:pPr algn="l" rtl="0" eaLnBrk="0">
              <a:lnSpc>
                <a:spcPct val="101000"/>
              </a:lnSpc>
            </a:pPr>
            <a:endParaRPr lang="en-US" altLang="en-US" sz="1100" dirty="0"/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如果周期内未分红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达到商家设置分红比例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还可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转为代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券发给顾客</a:t>
            </a:r>
            <a:endParaRPr lang="zh-CN"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0" y="1357883"/>
            <a:ext cx="12192000" cy="699516"/>
            <a:chOff x="0" y="0"/>
            <a:chExt cx="12192000" cy="699516"/>
          </a:xfrm>
        </p:grpSpPr>
        <p:pic>
          <p:nvPicPr>
            <p:cNvPr id="174" name="picture 1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699516"/>
            </a:xfrm>
            <a:prstGeom prst="rect">
              <a:avLst/>
            </a:prstGeom>
          </p:spPr>
        </p:pic>
        <p:sp>
          <p:nvSpPr>
            <p:cNvPr id="176" name="textbox 176"/>
            <p:cNvSpPr/>
            <p:nvPr/>
          </p:nvSpPr>
          <p:spPr>
            <a:xfrm>
              <a:off x="-12700" y="-12700"/>
              <a:ext cx="12217400" cy="7677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3458845" algn="l" rtl="0" eaLnBrk="0">
                <a:lnSpc>
                  <a:spcPct val="93000"/>
                </a:lnSpc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城市共享云店5大股东类型</a:t>
              </a:r>
              <a:endParaRPr lang="en-US" altLang="en-US" sz="3500" dirty="0"/>
            </a:p>
          </p:txBody>
        </p:sp>
      </p:grpSp>
      <p:sp>
        <p:nvSpPr>
          <p:cNvPr id="178" name="textbox 178"/>
          <p:cNvSpPr/>
          <p:nvPr/>
        </p:nvSpPr>
        <p:spPr>
          <a:xfrm>
            <a:off x="960459" y="3913706"/>
            <a:ext cx="2258695" cy="1964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5000"/>
              </a:lnSpc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对门店认可度高</a:t>
            </a:r>
            <a:endParaRPr lang="en-US" altLang="en-US" sz="21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6000"/>
              </a:lnSpc>
              <a:spcBef>
                <a:spcPts val="635"/>
              </a:spcBef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原本就有消费需求</a:t>
            </a:r>
            <a:endParaRPr lang="en-US" altLang="en-US" sz="2100" dirty="0"/>
          </a:p>
          <a:p>
            <a:pPr marL="12700" algn="l" rtl="0" eaLnBrk="0">
              <a:lnSpc>
                <a:spcPts val="4305"/>
              </a:lnSpc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不需要额外投资</a:t>
            </a:r>
            <a:endParaRPr lang="en-US" altLang="en-US" sz="21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14605" algn="l" rtl="0" eaLnBrk="0">
              <a:lnSpc>
                <a:spcPct val="95000"/>
              </a:lnSpc>
              <a:spcBef>
                <a:spcPts val="5"/>
              </a:spcBef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消费享受股东价</a:t>
            </a:r>
            <a:endParaRPr lang="en-US" altLang="en-US" sz="2100" dirty="0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732" y="2380712"/>
            <a:ext cx="2742931" cy="1403895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332041" y="2415540"/>
            <a:ext cx="3144520" cy="467867"/>
            <a:chOff x="0" y="0"/>
            <a:chExt cx="3144520" cy="467867"/>
          </a:xfrm>
        </p:grpSpPr>
        <p:pic>
          <p:nvPicPr>
            <p:cNvPr id="186" name="picture 1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144520" cy="467867"/>
            </a:xfrm>
            <a:prstGeom prst="rect">
              <a:avLst/>
            </a:prstGeom>
          </p:spPr>
        </p:pic>
        <p:sp>
          <p:nvSpPr>
            <p:cNvPr id="188" name="textbox 188"/>
            <p:cNvSpPr/>
            <p:nvPr/>
          </p:nvSpPr>
          <p:spPr>
            <a:xfrm>
              <a:off x="-12700" y="-12700"/>
              <a:ext cx="3170554" cy="523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700" dirty="0"/>
            </a:p>
            <a:p>
              <a:pPr marL="36195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3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 消费型共享股东</a:t>
              </a:r>
              <a:endParaRPr lang="en-US" altLang="en-US" sz="2300" dirty="0"/>
            </a:p>
          </p:txBody>
        </p:sp>
      </p:grpSp>
      <p:sp>
        <p:nvSpPr>
          <p:cNvPr id="190" name="textbox 190"/>
          <p:cNvSpPr/>
          <p:nvPr/>
        </p:nvSpPr>
        <p:spPr>
          <a:xfrm>
            <a:off x="639302" y="3357447"/>
            <a:ext cx="2926714" cy="360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40"/>
              </a:lnSpc>
            </a:pP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招募对象:门店老客户</a:t>
            </a:r>
            <a:endParaRPr lang="en-US" altLang="en-US" sz="2100" dirty="0"/>
          </a:p>
        </p:txBody>
      </p:sp>
      <p:sp>
        <p:nvSpPr>
          <p:cNvPr id="192" name="textbox 192"/>
          <p:cNvSpPr/>
          <p:nvPr/>
        </p:nvSpPr>
        <p:spPr>
          <a:xfrm>
            <a:off x="639302" y="3902276"/>
            <a:ext cx="250825" cy="2033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2100" kern="0" spc="-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  <a:p>
            <a:pPr marL="12700" algn="l" rtl="0" eaLnBrk="0">
              <a:lnSpc>
                <a:spcPct val="176000"/>
              </a:lnSpc>
              <a:spcBef>
                <a:spcPts val="70"/>
              </a:spcBef>
            </a:pP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73195" y="4413503"/>
            <a:ext cx="563879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02" name="textbox 202"/>
          <p:cNvSpPr/>
          <p:nvPr/>
        </p:nvSpPr>
        <p:spPr>
          <a:xfrm>
            <a:off x="4503517" y="2868767"/>
            <a:ext cx="6686550" cy="33293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360045" indent="-276225" algn="l" rtl="0" eaLnBrk="0">
              <a:lnSpc>
                <a:spcPct val="101000"/>
              </a:lnSpc>
            </a:pPr>
            <a:r>
              <a:rPr sz="2000" kern="0" spc="-4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4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店铺想快速回笼资金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，就用共享</a:t>
            </a:r>
            <a:r>
              <a:rPr lang="zh-CN"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店铺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，消费者可以储值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一定的金额</a:t>
            </a:r>
            <a:r>
              <a:rPr sz="20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，享受一定的分红。</a:t>
            </a:r>
            <a:endParaRPr lang="en-US" altLang="en-US" sz="2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339090" indent="-255270" algn="l" rtl="0" eaLnBrk="0">
              <a:lnSpc>
                <a:spcPct val="108000"/>
              </a:lnSpc>
              <a:spcBef>
                <a:spcPts val="610"/>
              </a:spcBef>
            </a:pPr>
            <a:r>
              <a:rPr sz="2000" kern="0" spc="-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6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比如一家</a:t>
            </a:r>
            <a:r>
              <a:rPr lang="zh-CN"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美容院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想快速回笼资金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，可以设置几个门槛。   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储值1000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，享受百分之20的分红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，那就是20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0元。</a:t>
            </a:r>
            <a:endParaRPr lang="en-US" altLang="en-US" sz="2000" dirty="0"/>
          </a:p>
          <a:p>
            <a:pPr marL="339725" algn="l" rtl="0" eaLnBrk="0">
              <a:lnSpc>
                <a:spcPct val="91000"/>
              </a:lnSpc>
              <a:spcBef>
                <a:spcPts val="125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储值5000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，享受百分之30的分红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，那就是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0元 。</a:t>
            </a:r>
            <a:endParaRPr sz="2000" b="1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9725" algn="l" rtl="0" eaLnBrk="0">
              <a:lnSpc>
                <a:spcPct val="91000"/>
              </a:lnSpc>
              <a:spcBef>
                <a:spcPts val="1255"/>
              </a:spcBef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储值10000</a:t>
            </a:r>
            <a:r>
              <a:rPr lang="en-US"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，享受百分之50</a:t>
            </a:r>
            <a:r>
              <a:rPr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的分红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，那就是50</a:t>
            </a:r>
            <a:r>
              <a:rPr lang="en-US"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00元 。</a:t>
            </a:r>
            <a:endParaRPr lang="en-US" altLang="en-US" sz="2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301625" indent="-288925" algn="l" rtl="0" eaLnBrk="0">
              <a:lnSpc>
                <a:spcPct val="10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储值越多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，得到的分红就越多。储值的钱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，可以用于店里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任意消费。</a:t>
            </a:r>
            <a:endParaRPr lang="en-US" altLang="en-US" sz="2000" dirty="0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0" y="1357883"/>
            <a:ext cx="12192000" cy="699516"/>
            <a:chOff x="0" y="0"/>
            <a:chExt cx="12192000" cy="699516"/>
          </a:xfrm>
        </p:grpSpPr>
        <p:pic>
          <p:nvPicPr>
            <p:cNvPr id="204" name="picture 2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699516"/>
            </a:xfrm>
            <a:prstGeom prst="rect">
              <a:avLst/>
            </a:prstGeom>
          </p:spPr>
        </p:pic>
        <p:sp>
          <p:nvSpPr>
            <p:cNvPr id="206" name="textbox 206"/>
            <p:cNvSpPr/>
            <p:nvPr/>
          </p:nvSpPr>
          <p:spPr>
            <a:xfrm>
              <a:off x="-12700" y="-12700"/>
              <a:ext cx="12217400" cy="7677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3458845" algn="l" rtl="0" eaLnBrk="0">
                <a:lnSpc>
                  <a:spcPct val="93000"/>
                </a:lnSpc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城市共享云店5大股东类型</a:t>
              </a:r>
              <a:endParaRPr lang="en-US" altLang="en-US" sz="3500" dirty="0"/>
            </a:p>
          </p:txBody>
        </p:sp>
      </p:grpSp>
      <p:pic>
        <p:nvPicPr>
          <p:cNvPr id="208" name="picture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732" y="2380712"/>
            <a:ext cx="2742931" cy="1403895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639302" y="3357447"/>
            <a:ext cx="3410584" cy="2540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45"/>
              </a:lnSpc>
            </a:pP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招募对象:有创业</a:t>
            </a:r>
            <a:r>
              <a:rPr sz="2100" kern="0" spc="1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梦的人</a:t>
            </a:r>
            <a:endParaRPr lang="en-US" altLang="en-US" sz="2100" dirty="0"/>
          </a:p>
          <a:p>
            <a:pPr marL="12700" algn="l" rtl="0" eaLnBrk="0">
              <a:lnSpc>
                <a:spcPts val="2640"/>
              </a:lnSpc>
              <a:spcBef>
                <a:spcPts val="1645"/>
              </a:spcBef>
            </a:pP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传统创业弊端多</a:t>
            </a:r>
            <a:endParaRPr lang="en-US" altLang="en-US" sz="2100" dirty="0"/>
          </a:p>
          <a:p>
            <a:pPr marL="12700" algn="l" rtl="0" eaLnBrk="0">
              <a:lnSpc>
                <a:spcPts val="2645"/>
              </a:lnSpc>
              <a:spcBef>
                <a:spcPts val="1650"/>
              </a:spcBef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人脉资源多             </a:t>
            </a:r>
            <a:endParaRPr lang="en-US" altLang="en-US" sz="2100" dirty="0"/>
          </a:p>
          <a:p>
            <a:pPr marL="12700" algn="l" rtl="0" eaLnBrk="0">
              <a:lnSpc>
                <a:spcPts val="2650"/>
              </a:lnSpc>
              <a:spcBef>
                <a:spcPts val="1645"/>
              </a:spcBef>
            </a:pP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不影响主业、</a:t>
            </a:r>
            <a:r>
              <a:rPr sz="2100" kern="0" spc="-4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</a:t>
            </a:r>
            <a:endParaRPr lang="en-US" altLang="en-US" sz="2100" dirty="0"/>
          </a:p>
          <a:p>
            <a:pPr algn="l" rtl="0" eaLnBrk="0">
              <a:lnSpc>
                <a:spcPct val="105000"/>
              </a:lnSpc>
            </a:pPr>
            <a:endParaRPr lang="en-US" altLang="en-US" sz="1300" dirty="0"/>
          </a:p>
          <a:p>
            <a:pPr marL="12700" algn="l" rtl="0" eaLnBrk="0">
              <a:lnSpc>
                <a:spcPts val="2635"/>
              </a:lnSpc>
            </a:pP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零风险,不承担门</a:t>
            </a:r>
            <a:r>
              <a:rPr sz="2100" kern="0" spc="1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店亏损</a:t>
            </a:r>
            <a:endParaRPr lang="en-US" altLang="en-US" sz="2100" dirty="0"/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97551" y="4404360"/>
            <a:ext cx="563879" cy="373379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332041" y="2415540"/>
            <a:ext cx="3065144" cy="467867"/>
            <a:chOff x="0" y="0"/>
            <a:chExt cx="3065144" cy="467867"/>
          </a:xfrm>
        </p:grpSpPr>
        <p:pic>
          <p:nvPicPr>
            <p:cNvPr id="218" name="picture 2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065144" cy="467867"/>
            </a:xfrm>
            <a:prstGeom prst="rect">
              <a:avLst/>
            </a:prstGeom>
          </p:spPr>
        </p:pic>
        <p:sp>
          <p:nvSpPr>
            <p:cNvPr id="220" name="textbox 220"/>
            <p:cNvSpPr/>
            <p:nvPr/>
          </p:nvSpPr>
          <p:spPr>
            <a:xfrm>
              <a:off x="-12700" y="-12700"/>
              <a:ext cx="3090545" cy="523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600" dirty="0"/>
            </a:p>
            <a:p>
              <a:pPr marL="30289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3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 投资型共享股东</a:t>
              </a:r>
              <a:endParaRPr lang="en-US" altLang="en-US" sz="2300" dirty="0"/>
            </a:p>
          </p:txBody>
        </p:sp>
      </p:grpSp>
      <p:pic>
        <p:nvPicPr>
          <p:cNvPr id="222" name="picture 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4073580" y="2176270"/>
            <a:ext cx="8027669" cy="4344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288290" indent="-275590" algn="l" rtl="0" eaLnBrk="0">
              <a:lnSpc>
                <a:spcPct val="102000"/>
              </a:lnSpc>
            </a:pPr>
            <a:r>
              <a:rPr sz="1800" kern="0" spc="6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所有网民只要把商家小程序推荐给朋友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朋友通过他分享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的小程序进       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入（无论线上消费还是线下消费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推荐人都可以拿到一定的佣金。      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这个绑定关系是终生的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分佣可以设置一级分佣和二级分佣。</a:t>
            </a:r>
            <a:endParaRPr lang="en-US" altLang="en-US" sz="1800" dirty="0"/>
          </a:p>
          <a:p>
            <a:pPr marL="288925" indent="-276225" algn="l" rtl="0" eaLnBrk="0">
              <a:lnSpc>
                <a:spcPct val="116000"/>
              </a:lnSpc>
              <a:spcBef>
                <a:spcPts val="1195"/>
              </a:spcBef>
            </a:pPr>
            <a:r>
              <a:rPr sz="1800" kern="0" spc="6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转赠优惠券：</a:t>
            </a:r>
            <a:r>
              <a:rPr sz="18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比如消费者进店消费</a:t>
            </a:r>
            <a:r>
              <a:rPr sz="18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，满足一定金</a:t>
            </a:r>
            <a:r>
              <a:rPr sz="18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额之后可以得到商家       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设置的优惠券</a:t>
            </a:r>
            <a:r>
              <a:rPr sz="18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可以自己消费</a:t>
            </a:r>
            <a:r>
              <a:rPr sz="18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可以转增给朋友。</a:t>
            </a:r>
            <a:endParaRPr lang="en-US" altLang="en-US" sz="1800" dirty="0"/>
          </a:p>
          <a:p>
            <a:pPr marL="12700" algn="l" rtl="0" eaLnBrk="0">
              <a:lnSpc>
                <a:spcPct val="96000"/>
              </a:lnSpc>
              <a:spcBef>
                <a:spcPts val="885"/>
              </a:spcBef>
            </a:pPr>
            <a:r>
              <a:rPr sz="1800" kern="0" spc="6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自己消费的话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就是让客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户进行复购。</a:t>
            </a:r>
            <a:endParaRPr lang="en-US" altLang="en-US" sz="1800" dirty="0"/>
          </a:p>
          <a:p>
            <a:pPr marL="12700" algn="l" rtl="0" eaLnBrk="0">
              <a:lnSpc>
                <a:spcPct val="95000"/>
              </a:lnSpc>
              <a:spcBef>
                <a:spcPts val="910"/>
              </a:spcBef>
            </a:pPr>
            <a:r>
              <a:rPr sz="1800" kern="0" spc="7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转赠他人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领取人可以获得优惠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，转赠人可以获得佣金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，佣金金额可</a:t>
            </a:r>
            <a:endParaRPr lang="en-US" altLang="en-US" sz="1800" dirty="0"/>
          </a:p>
          <a:p>
            <a:pPr marL="297180" algn="l" rtl="0" eaLnBrk="0">
              <a:lnSpc>
                <a:spcPct val="96000"/>
              </a:lnSpc>
              <a:spcBef>
                <a:spcPts val="885"/>
              </a:spcBef>
            </a:pP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以在后台设置比例。</a:t>
            </a:r>
            <a:endParaRPr lang="en-US" altLang="en-US" sz="1800" dirty="0"/>
          </a:p>
          <a:p>
            <a:pPr marL="18415" algn="l" rtl="0" eaLnBrk="0">
              <a:lnSpc>
                <a:spcPts val="2445"/>
              </a:lnSpc>
              <a:spcBef>
                <a:spcPts val="50"/>
              </a:spcBef>
            </a:pPr>
            <a:r>
              <a:rPr sz="1800" kern="0" spc="5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储值1000元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享受20%的资源分佣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消费1000元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 200元。</a:t>
            </a:r>
            <a:endParaRPr lang="en-US" altLang="en-US" sz="1800" dirty="0"/>
          </a:p>
          <a:p>
            <a:pPr marL="32385" algn="l" rtl="0" eaLnBrk="0">
              <a:lnSpc>
                <a:spcPts val="2445"/>
              </a:lnSpc>
              <a:spcBef>
                <a:spcPts val="785"/>
              </a:spcBef>
            </a:pPr>
            <a:r>
              <a:rPr sz="1800" kern="0" spc="5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储值5000元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享受30%的资源分佣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朋友消费1000元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那就是300元。</a:t>
            </a:r>
            <a:endParaRPr sz="1800" kern="0" spc="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385" algn="l" rtl="0" eaLnBrk="0">
              <a:lnSpc>
                <a:spcPts val="2445"/>
              </a:lnSpc>
              <a:spcBef>
                <a:spcPts val="785"/>
              </a:spcBef>
            </a:pPr>
            <a:r>
              <a:rPr sz="1800" kern="0" spc="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储值10000元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享受50%的资源分佣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朋友消费1000元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那就是500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元。</a:t>
            </a:r>
            <a:endParaRPr lang="en-US" altLang="en-US" sz="1800" dirty="0"/>
          </a:p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marL="38100" algn="l" rtl="0" eaLnBrk="0">
              <a:lnSpc>
                <a:spcPct val="95000"/>
              </a:lnSpc>
              <a:spcBef>
                <a:spcPts val="5"/>
              </a:spcBef>
            </a:pPr>
            <a:r>
              <a:rPr sz="1800" kern="0" spc="7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储值越多</a:t>
            </a:r>
            <a:r>
              <a:rPr sz="18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，资源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分佣就越高。</a:t>
            </a:r>
            <a:r>
              <a:rPr sz="1800" b="1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只要分享</a:t>
            </a:r>
            <a:r>
              <a:rPr sz="18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，不用开店也能赚钱。</a:t>
            </a:r>
            <a:endParaRPr lang="en-US" altLang="en-US" sz="1800" dirty="0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524" y="1191767"/>
            <a:ext cx="12190476" cy="701040"/>
            <a:chOff x="0" y="0"/>
            <a:chExt cx="12190476" cy="701040"/>
          </a:xfrm>
        </p:grpSpPr>
        <p:pic>
          <p:nvPicPr>
            <p:cNvPr id="228" name="picture 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0476" cy="701040"/>
            </a:xfrm>
            <a:prstGeom prst="rect">
              <a:avLst/>
            </a:prstGeom>
          </p:spPr>
        </p:pic>
        <p:sp>
          <p:nvSpPr>
            <p:cNvPr id="230" name="textbox 230"/>
            <p:cNvSpPr/>
            <p:nvPr/>
          </p:nvSpPr>
          <p:spPr>
            <a:xfrm>
              <a:off x="-12700" y="-12700"/>
              <a:ext cx="12216130" cy="768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3457575" algn="l" rtl="0" eaLnBrk="0">
                <a:lnSpc>
                  <a:spcPct val="93000"/>
                </a:lnSpc>
                <a:spcBef>
                  <a:spcPts val="5"/>
                </a:spcBef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城市共享云店5大股东类型</a:t>
              </a:r>
              <a:endParaRPr lang="en-US" altLang="en-US" sz="3500" dirty="0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332041" y="2380712"/>
            <a:ext cx="3065144" cy="1403895"/>
            <a:chOff x="0" y="0"/>
            <a:chExt cx="3065144" cy="1403895"/>
          </a:xfrm>
        </p:grpSpPr>
        <p:pic>
          <p:nvPicPr>
            <p:cNvPr id="232" name="picture 2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065144" cy="1403895"/>
            </a:xfrm>
            <a:prstGeom prst="rect">
              <a:avLst/>
            </a:prstGeom>
          </p:spPr>
        </p:pic>
        <p:sp>
          <p:nvSpPr>
            <p:cNvPr id="234" name="textbox 234"/>
            <p:cNvSpPr/>
            <p:nvPr/>
          </p:nvSpPr>
          <p:spPr>
            <a:xfrm>
              <a:off x="-12700" y="-12700"/>
              <a:ext cx="3090545" cy="14573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2639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3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 资源型共享股东</a:t>
              </a:r>
              <a:endParaRPr lang="en-US" altLang="en-US" sz="2300" dirty="0"/>
            </a:p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500" dirty="0"/>
            </a:p>
            <a:p>
              <a:pPr marL="332105" algn="l" rtl="0" eaLnBrk="0">
                <a:lnSpc>
                  <a:spcPts val="2645"/>
                </a:lnSpc>
                <a:spcBef>
                  <a:spcPts val="5"/>
                </a:spcBef>
              </a:pPr>
              <a:r>
                <a:rPr sz="2100" kern="0" spc="150" dirty="0">
                  <a:solidFill>
                    <a:srgbClr val="0070C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v</a:t>
              </a:r>
              <a:r>
                <a:rPr sz="2100" kern="0" spc="15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招募对象:</a:t>
              </a:r>
              <a:r>
                <a:rPr sz="2100" kern="0" spc="25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100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KOL</a:t>
              </a:r>
              <a:endParaRPr lang="en-US" altLang="en-US" sz="2100" dirty="0"/>
            </a:p>
          </p:txBody>
        </p:sp>
      </p:grpSp>
      <p:sp>
        <p:nvSpPr>
          <p:cNvPr id="236" name="textbox 236"/>
          <p:cNvSpPr/>
          <p:nvPr/>
        </p:nvSpPr>
        <p:spPr>
          <a:xfrm>
            <a:off x="962410" y="3915378"/>
            <a:ext cx="1697989" cy="1962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粉丝数量巨大</a:t>
            </a:r>
            <a:endParaRPr lang="en-US" altLang="en-US" sz="2100" dirty="0"/>
          </a:p>
          <a:p>
            <a:pPr marL="12700" indent="635" algn="l" rtl="0" eaLnBrk="0">
              <a:lnSpc>
                <a:spcPct val="174000"/>
              </a:lnSpc>
              <a:spcBef>
                <a:spcPts val="10"/>
              </a:spcBef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变现手段有限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给粉丝福利</a:t>
            </a:r>
            <a:endParaRPr lang="en-US" altLang="en-US" sz="21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4000"/>
              </a:lnSpc>
            </a:pPr>
            <a:r>
              <a:rPr sz="21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涨粉</a:t>
            </a:r>
            <a:endParaRPr lang="en-US" altLang="en-US" sz="2100" dirty="0"/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sp>
        <p:nvSpPr>
          <p:cNvPr id="242" name="textbox 242"/>
          <p:cNvSpPr/>
          <p:nvPr/>
        </p:nvSpPr>
        <p:spPr>
          <a:xfrm>
            <a:off x="639302" y="3902276"/>
            <a:ext cx="250825" cy="2033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2100" kern="0" spc="-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  <a:p>
            <a:pPr marL="12700" algn="l" rtl="0" eaLnBrk="0">
              <a:lnSpc>
                <a:spcPct val="176000"/>
              </a:lnSpc>
              <a:spcBef>
                <a:spcPts val="70"/>
              </a:spcBef>
            </a:pP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44595" y="4404360"/>
            <a:ext cx="56388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4552793" y="2569302"/>
            <a:ext cx="6877684" cy="3416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288290" indent="-275590" algn="l" rtl="0" eaLnBrk="0">
              <a:lnSpc>
                <a:spcPct val="106000"/>
              </a:lnSpc>
            </a:pPr>
            <a:r>
              <a:rPr sz="2000" kern="0" spc="-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本店员工型股东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，可以领取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门店设置的优惠活动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，把优惠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券赠送给顾客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，顾客消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费员工可以获得激励奖金。</a:t>
            </a:r>
            <a:endParaRPr lang="en-US" altLang="en-US" sz="2000" dirty="0"/>
          </a:p>
          <a:p>
            <a:pPr algn="l" rtl="0" eaLnBrk="0">
              <a:lnSpc>
                <a:spcPct val="199000"/>
              </a:lnSpc>
            </a:pPr>
            <a:endParaRPr lang="en-US" altLang="en-US" sz="1000" dirty="0"/>
          </a:p>
          <a:p>
            <a:pPr marL="311150" indent="-292100" algn="l" rtl="0" eaLnBrk="0">
              <a:lnSpc>
                <a:spcPct val="110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比如给员工设置50个优惠券</a:t>
            </a:r>
            <a:r>
              <a:rPr sz="2000" b="1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，员工可以合理利用。             </a:t>
            </a:r>
            <a:r>
              <a:rPr sz="20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转赠老客户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，给顾客福利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，增加顾客</a:t>
            </a:r>
            <a:r>
              <a:rPr sz="20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粘性和复购率。</a:t>
            </a:r>
            <a:endParaRPr lang="en-US" altLang="en-US" sz="2000" dirty="0"/>
          </a:p>
          <a:p>
            <a:pPr marL="327660" algn="l" rtl="0" eaLnBrk="0">
              <a:lnSpc>
                <a:spcPct val="83000"/>
              </a:lnSpc>
              <a:spcBef>
                <a:spcPts val="73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转赠给自己身边的亲朋好友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，领取人得优惠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把员工身边</a:t>
            </a:r>
            <a:endParaRPr lang="en-US" altLang="en-US" sz="2000" dirty="0"/>
          </a:p>
          <a:p>
            <a:pPr marL="337820" algn="l" rtl="0" eaLnBrk="0">
              <a:lnSpc>
                <a:spcPts val="2875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的资源带到店里面来。</a:t>
            </a:r>
            <a:endParaRPr lang="en-US" altLang="en-US" sz="20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algn="r" rtl="0" eaLnBrk="0">
              <a:lnSpc>
                <a:spcPts val="2645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每一个客户使用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，员工可以得到3元（可自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定金额比例）</a:t>
            </a:r>
            <a:r>
              <a:rPr sz="2000" b="1" kern="0" spc="-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endParaRPr lang="en-US" altLang="en-US" sz="2000" dirty="0"/>
          </a:p>
          <a:p>
            <a:pPr marL="349250" algn="l" rtl="0" eaLnBrk="0">
              <a:lnSpc>
                <a:spcPts val="2885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激励金</a:t>
            </a:r>
            <a:r>
              <a:rPr sz="20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，极大提高员工积极性和忠诚度。</a:t>
            </a:r>
            <a:endParaRPr lang="en-US" altLang="en-US" sz="2000" dirty="0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0" y="1357883"/>
            <a:ext cx="12192000" cy="699516"/>
            <a:chOff x="0" y="0"/>
            <a:chExt cx="12192000" cy="699516"/>
          </a:xfrm>
        </p:grpSpPr>
        <p:pic>
          <p:nvPicPr>
            <p:cNvPr id="252" name="picture 2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699516"/>
            </a:xfrm>
            <a:prstGeom prst="rect">
              <a:avLst/>
            </a:prstGeom>
          </p:spPr>
        </p:pic>
        <p:sp>
          <p:nvSpPr>
            <p:cNvPr id="254" name="textbox 254"/>
            <p:cNvSpPr/>
            <p:nvPr/>
          </p:nvSpPr>
          <p:spPr>
            <a:xfrm>
              <a:off x="-12700" y="-12700"/>
              <a:ext cx="12217400" cy="7677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3458845" algn="l" rtl="0" eaLnBrk="0">
                <a:lnSpc>
                  <a:spcPct val="93000"/>
                </a:lnSpc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城市共享云店5大股东类型</a:t>
              </a:r>
              <a:endParaRPr lang="en-US" altLang="en-US" sz="3500" dirty="0"/>
            </a:p>
          </p:txBody>
        </p:sp>
      </p:grpSp>
      <p:pic>
        <p:nvPicPr>
          <p:cNvPr id="256" name="picture 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732" y="2380712"/>
            <a:ext cx="2742931" cy="1403895"/>
          </a:xfrm>
          <a:prstGeom prst="rect">
            <a:avLst/>
          </a:prstGeom>
        </p:spPr>
      </p:pic>
      <p:sp>
        <p:nvSpPr>
          <p:cNvPr id="258" name="textbox 258"/>
          <p:cNvSpPr/>
          <p:nvPr/>
        </p:nvSpPr>
        <p:spPr>
          <a:xfrm>
            <a:off x="962410" y="3384085"/>
            <a:ext cx="1977389" cy="2494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21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招募对象: 员工</a:t>
            </a:r>
            <a:endParaRPr lang="en-US" altLang="en-US" sz="2100" dirty="0"/>
          </a:p>
          <a:p>
            <a:pPr marL="15240" algn="l" rtl="0" eaLnBrk="0">
              <a:lnSpc>
                <a:spcPts val="4290"/>
              </a:lnSpc>
            </a:pPr>
            <a:r>
              <a:rPr sz="21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员工型股东</a:t>
            </a:r>
            <a:endParaRPr lang="en-US" altLang="en-US" sz="21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6000"/>
              </a:lnSpc>
              <a:spcBef>
                <a:spcPts val="635"/>
              </a:spcBef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调动员工积极性</a:t>
            </a:r>
            <a:endParaRPr lang="en-US" altLang="en-US" sz="2100" dirty="0"/>
          </a:p>
          <a:p>
            <a:pPr marL="12700" algn="l" rtl="0" eaLnBrk="0">
              <a:lnSpc>
                <a:spcPts val="4290"/>
              </a:lnSpc>
            </a:pPr>
            <a:r>
              <a:rPr sz="21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给顾客福利</a:t>
            </a:r>
            <a:endParaRPr lang="en-US" altLang="en-US" sz="21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21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复购锁客</a:t>
            </a:r>
            <a:endParaRPr lang="en-US" altLang="en-US" sz="2100" dirty="0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332041" y="2415540"/>
            <a:ext cx="3065144" cy="467867"/>
            <a:chOff x="0" y="0"/>
            <a:chExt cx="3065144" cy="467867"/>
          </a:xfrm>
        </p:grpSpPr>
        <p:pic>
          <p:nvPicPr>
            <p:cNvPr id="264" name="picture 2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065144" cy="467867"/>
            </a:xfrm>
            <a:prstGeom prst="rect">
              <a:avLst/>
            </a:prstGeom>
          </p:spPr>
        </p:pic>
        <p:sp>
          <p:nvSpPr>
            <p:cNvPr id="266" name="textbox 266"/>
            <p:cNvSpPr/>
            <p:nvPr/>
          </p:nvSpPr>
          <p:spPr>
            <a:xfrm>
              <a:off x="-12700" y="-12700"/>
              <a:ext cx="3090545" cy="523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600" dirty="0"/>
            </a:p>
            <a:p>
              <a:pPr marL="30988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300" b="1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4. 员工型共享股东</a:t>
              </a:r>
              <a:endParaRPr lang="en-US" altLang="en-US" sz="2300" dirty="0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639302" y="3370147"/>
            <a:ext cx="250825" cy="2565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2100" kern="0" spc="-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  <a:p>
            <a:pPr marL="12700" algn="l" rtl="0" eaLnBrk="0">
              <a:lnSpc>
                <a:spcPct val="174000"/>
              </a:lnSpc>
              <a:spcBef>
                <a:spcPts val="25"/>
              </a:spcBef>
            </a:pP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100" kern="0" spc="-12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endParaRPr lang="en-US" altLang="en-US" sz="2100" dirty="0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73195" y="4404360"/>
            <a:ext cx="563879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4228308" y="2291552"/>
            <a:ext cx="7615555" cy="4307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32385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打造城市联盟商圈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，资源共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享多方受益。</a:t>
            </a:r>
            <a:endParaRPr sz="20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385" algn="l" rtl="0" eaLnBrk="0">
              <a:lnSpc>
                <a:spcPct val="91000"/>
              </a:lnSpc>
            </a:pPr>
            <a:endParaRPr sz="2000" kern="0" spc="-70" dirty="0">
              <a:solidFill>
                <a:srgbClr val="0C5ED3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85" algn="l" rtl="0" eaLnBrk="0">
              <a:lnSpc>
                <a:spcPct val="91000"/>
              </a:lnSpc>
            </a:pPr>
            <a:r>
              <a:rPr sz="2000" kern="0" spc="-7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在本商圈内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，各行业商家都可自动参与联盟商圈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，实现流量共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享。</a:t>
            </a:r>
            <a:endParaRPr lang="en-US" altLang="en-US" sz="2000" dirty="0"/>
          </a:p>
          <a:p>
            <a:pPr marL="288290" algn="l" rtl="0" eaLnBrk="0">
              <a:lnSpc>
                <a:spcPct val="104000"/>
              </a:lnSpc>
              <a:spcBef>
                <a:spcPts val="43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举例说明：一个商圈内有100个各行业的商家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，每个商家有10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个顾客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，如果每个商家的顾客都实现共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，那这100个商家每家   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就可以拥有1000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0个顾客。</a:t>
            </a:r>
            <a:endParaRPr lang="en-US" altLang="en-US" sz="2000" dirty="0"/>
          </a:p>
          <a:p>
            <a:pPr marL="287020" indent="-274320" algn="l" rtl="0" eaLnBrk="0">
              <a:lnSpc>
                <a:spcPct val="135000"/>
              </a:lnSpc>
              <a:spcBef>
                <a:spcPts val="1280"/>
              </a:spcBef>
            </a:pPr>
            <a:r>
              <a:rPr sz="2000" kern="0" spc="-2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如果一个美容店老板把周边一个火锅店推荐给自己的顾客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的顾客到火锅店产生3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00元消费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，火锅店老板需要给美容店老板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15元的佣金(称为：商家转介金</a:t>
            </a:r>
            <a:r>
              <a:rPr sz="20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，比例自定义)。其他的商家推荐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顾客到美容店消费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，美容店老板也需要付给其他商家转介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金。</a:t>
            </a:r>
            <a:endParaRPr lang="en-US" altLang="en-US" sz="2000" dirty="0"/>
          </a:p>
          <a:p>
            <a:pPr algn="l" rtl="0" eaLnBrk="0">
              <a:lnSpc>
                <a:spcPct val="102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88925" indent="-276860" algn="l" rtl="0" eaLnBrk="0">
              <a:lnSpc>
                <a:spcPct val="111000"/>
              </a:lnSpc>
            </a:pPr>
            <a:r>
              <a:rPr sz="2000" kern="0" spc="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30" dirty="0">
                <a:solidFill>
                  <a:srgbClr val="0C5E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实现商家与商家之间的流量互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通。每个店老板可以不需要投资，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就能拥有多家店铺。</a:t>
            </a:r>
            <a:endParaRPr lang="en-US" altLang="en-US" sz="2000" dirty="0"/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0" y="1357883"/>
            <a:ext cx="12192000" cy="699516"/>
            <a:chOff x="0" y="0"/>
            <a:chExt cx="12192000" cy="699516"/>
          </a:xfrm>
        </p:grpSpPr>
        <p:pic>
          <p:nvPicPr>
            <p:cNvPr id="278" name="picture 2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699516"/>
            </a:xfrm>
            <a:prstGeom prst="rect">
              <a:avLst/>
            </a:prstGeom>
          </p:spPr>
        </p:pic>
        <p:sp>
          <p:nvSpPr>
            <p:cNvPr id="280" name="textbox 280"/>
            <p:cNvSpPr/>
            <p:nvPr/>
          </p:nvSpPr>
          <p:spPr>
            <a:xfrm>
              <a:off x="-12700" y="-12700"/>
              <a:ext cx="12217400" cy="7677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3458845" algn="l" rtl="0" eaLnBrk="0">
                <a:lnSpc>
                  <a:spcPct val="93000"/>
                </a:lnSpc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城市共享云店5大股东类型</a:t>
              </a:r>
              <a:endParaRPr lang="en-US" altLang="en-US" sz="3500" dirty="0"/>
            </a:p>
          </p:txBody>
        </p:sp>
      </p:grpSp>
      <p:sp>
        <p:nvSpPr>
          <p:cNvPr id="282" name="textbox 282"/>
          <p:cNvSpPr/>
          <p:nvPr/>
        </p:nvSpPr>
        <p:spPr>
          <a:xfrm>
            <a:off x="639302" y="3902276"/>
            <a:ext cx="3258184" cy="1995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40"/>
              </a:lnSpc>
            </a:pP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有稳定客户来源</a:t>
            </a:r>
            <a:endParaRPr lang="en-US" altLang="en-US" sz="2100" dirty="0"/>
          </a:p>
          <a:p>
            <a:pPr marL="12700" algn="l" rtl="0" eaLnBrk="0">
              <a:lnSpc>
                <a:spcPts val="2650"/>
              </a:lnSpc>
              <a:spcBef>
                <a:spcPts val="1650"/>
              </a:spcBef>
            </a:pP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增加客源的需求</a:t>
            </a:r>
            <a:r>
              <a:rPr sz="21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en-US" altLang="en-US" sz="2100" dirty="0"/>
          </a:p>
          <a:p>
            <a:pPr marL="12700" algn="l" rtl="0" eaLnBrk="0">
              <a:lnSpc>
                <a:spcPts val="2650"/>
              </a:lnSpc>
              <a:spcBef>
                <a:spcPts val="1640"/>
              </a:spcBef>
            </a:pPr>
            <a:r>
              <a:rPr sz="2100" kern="0" spc="17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双向增加收入</a:t>
            </a:r>
            <a:endParaRPr lang="en-US" altLang="en-US" sz="2100" dirty="0"/>
          </a:p>
          <a:p>
            <a:pPr algn="l" rtl="0" eaLnBrk="0">
              <a:lnSpc>
                <a:spcPct val="105000"/>
              </a:lnSpc>
            </a:pPr>
            <a:endParaRPr lang="en-US" altLang="en-US" sz="1300" dirty="0"/>
          </a:p>
          <a:p>
            <a:pPr marL="12700" algn="l" rtl="0" eaLnBrk="0">
              <a:lnSpc>
                <a:spcPts val="2640"/>
              </a:lnSpc>
              <a:spcBef>
                <a:spcPts val="0"/>
              </a:spcBef>
            </a:pPr>
            <a:r>
              <a:rPr sz="2100" kern="0" spc="10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v</a:t>
            </a:r>
            <a:r>
              <a:rPr sz="21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互利互惠</a:t>
            </a:r>
            <a:r>
              <a:rPr sz="2100" kern="0" spc="-2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kern="0" spc="-5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实现双赢</a:t>
            </a:r>
            <a:endParaRPr lang="en-US" altLang="en-US" sz="2100" dirty="0"/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13732" y="4404360"/>
            <a:ext cx="563879" cy="373379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332041" y="2380712"/>
            <a:ext cx="3065144" cy="1403895"/>
            <a:chOff x="0" y="0"/>
            <a:chExt cx="3065144" cy="1403895"/>
          </a:xfrm>
        </p:grpSpPr>
        <p:pic>
          <p:nvPicPr>
            <p:cNvPr id="286" name="picture 2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065144" cy="1403895"/>
            </a:xfrm>
            <a:prstGeom prst="rect">
              <a:avLst/>
            </a:prstGeom>
          </p:spPr>
        </p:pic>
        <p:sp>
          <p:nvSpPr>
            <p:cNvPr id="288" name="textbox 288"/>
            <p:cNvSpPr/>
            <p:nvPr/>
          </p:nvSpPr>
          <p:spPr>
            <a:xfrm>
              <a:off x="-12700" y="-12700"/>
              <a:ext cx="3090545" cy="14573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900" dirty="0"/>
            </a:p>
            <a:p>
              <a:pPr marL="32004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3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5. 联盟型共享股</a:t>
              </a:r>
              <a:r>
                <a:rPr sz="23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东</a:t>
              </a:r>
              <a:endParaRPr lang="en-US" altLang="en-US" sz="2300" dirty="0"/>
            </a:p>
            <a:p>
              <a:pPr algn="l" rtl="0" eaLnBrk="0">
                <a:lnSpc>
                  <a:spcPct val="14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500" dirty="0"/>
            </a:p>
            <a:p>
              <a:pPr marL="332105" algn="l" rtl="0" eaLnBrk="0">
                <a:lnSpc>
                  <a:spcPts val="2645"/>
                </a:lnSpc>
                <a:spcBef>
                  <a:spcPts val="0"/>
                </a:spcBef>
              </a:pPr>
              <a:r>
                <a:rPr sz="2100" kern="0" spc="140" dirty="0">
                  <a:solidFill>
                    <a:srgbClr val="0070C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v</a:t>
              </a:r>
              <a:r>
                <a:rPr sz="2100" kern="0" spc="14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招募对象:异业商家</a:t>
              </a:r>
              <a:endParaRPr lang="en-US" altLang="en-US" sz="2100" dirty="0"/>
            </a:p>
          </p:txBody>
        </p:sp>
      </p:grpSp>
      <p:pic>
        <p:nvPicPr>
          <p:cNvPr id="290" name="pictur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42588" y="1363979"/>
            <a:ext cx="1994916" cy="4320540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67927" y="1363979"/>
            <a:ext cx="1994916" cy="4320540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56020" y="1363979"/>
            <a:ext cx="1994915" cy="4320540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2575115" y="6005017"/>
            <a:ext cx="7271384" cy="419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3100"/>
              </a:lnSpc>
            </a:pP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多种模板配色</a:t>
            </a:r>
            <a:r>
              <a:rPr sz="23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，满足商家个性化需求</a:t>
            </a:r>
            <a:r>
              <a:rPr sz="23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5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界面仅供参考！</a:t>
            </a:r>
            <a:endParaRPr lang="en-US" altLang="en-US" sz="2300" dirty="0"/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310" name="textbox 310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pic>
        <p:nvPicPr>
          <p:cNvPr id="312" name="picture 3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43050" y="1363345"/>
            <a:ext cx="2219960" cy="4321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3740348" y="2728707"/>
            <a:ext cx="5696807" cy="3405162"/>
            <a:chOff x="0" y="0"/>
            <a:chExt cx="5696807" cy="3405162"/>
          </a:xfrm>
        </p:grpSpPr>
        <p:pic>
          <p:nvPicPr>
            <p:cNvPr id="316" name="picture 3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696807" cy="3405162"/>
            </a:xfrm>
            <a:prstGeom prst="rect">
              <a:avLst/>
            </a:prstGeom>
          </p:spPr>
        </p:pic>
        <p:sp>
          <p:nvSpPr>
            <p:cNvPr id="318" name="textbox 318"/>
            <p:cNvSpPr/>
            <p:nvPr/>
          </p:nvSpPr>
          <p:spPr>
            <a:xfrm>
              <a:off x="-12700" y="-12700"/>
              <a:ext cx="5722620" cy="34613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8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313690" algn="l" rtl="0" eaLnBrk="0">
                <a:lnSpc>
                  <a:spcPct val="94000"/>
                </a:lnSpc>
              </a:pPr>
              <a:r>
                <a:rPr sz="23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微股东分红</a:t>
              </a:r>
              <a:endParaRPr lang="en-US" altLang="en-US" sz="230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0" y="1569720"/>
            <a:ext cx="12192000" cy="701039"/>
            <a:chOff x="0" y="0"/>
            <a:chExt cx="12192000" cy="701039"/>
          </a:xfrm>
        </p:grpSpPr>
        <p:pic>
          <p:nvPicPr>
            <p:cNvPr id="320" name="picture 3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701039"/>
            </a:xfrm>
            <a:prstGeom prst="rect">
              <a:avLst/>
            </a:prstGeom>
          </p:spPr>
        </p:pic>
        <p:sp>
          <p:nvSpPr>
            <p:cNvPr id="322" name="textbox 322"/>
            <p:cNvSpPr/>
            <p:nvPr/>
          </p:nvSpPr>
          <p:spPr>
            <a:xfrm>
              <a:off x="-12700" y="-12700"/>
              <a:ext cx="12217400" cy="768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2778125" algn="l" rtl="0" eaLnBrk="0">
                <a:lnSpc>
                  <a:spcPct val="93000"/>
                </a:lnSpc>
                <a:spcBef>
                  <a:spcPts val="0"/>
                </a:spcBef>
              </a:pPr>
              <a:r>
                <a:rPr sz="3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城市共享云店  一套系统</a:t>
              </a:r>
              <a:r>
                <a:rPr sz="35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轻松搞定</a:t>
              </a:r>
              <a:endParaRPr lang="en-US" altLang="en-US" sz="3500" dirty="0"/>
            </a:p>
          </p:txBody>
        </p:sp>
      </p:grpSp>
      <p:pic>
        <p:nvPicPr>
          <p:cNvPr id="324" name="picture 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603111" cy="1180285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45139" y="3628123"/>
            <a:ext cx="1459950" cy="1065566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873328" y="403269"/>
            <a:ext cx="2268220" cy="661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未来趋势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402323" y="3710939"/>
            <a:ext cx="912876" cy="912876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42364" y="3338563"/>
            <a:ext cx="687058" cy="687057"/>
          </a:xfrm>
          <a:prstGeom prst="rect">
            <a:avLst/>
          </a:prstGeom>
        </p:spPr>
      </p:pic>
      <p:pic>
        <p:nvPicPr>
          <p:cNvPr id="334" name="picture 3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20325" y="4833785"/>
            <a:ext cx="687057" cy="687057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836348" y="2691561"/>
            <a:ext cx="687057" cy="687057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856160" y="4971503"/>
            <a:ext cx="685621" cy="685610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351585" y="5028018"/>
            <a:ext cx="685621" cy="685609"/>
          </a:xfrm>
          <a:prstGeom prst="rect">
            <a:avLst/>
          </a:prstGeom>
        </p:spPr>
      </p:pic>
      <p:sp>
        <p:nvSpPr>
          <p:cNvPr id="342" name="textbox 342"/>
          <p:cNvSpPr/>
          <p:nvPr/>
        </p:nvSpPr>
        <p:spPr>
          <a:xfrm>
            <a:off x="8268093" y="5283174"/>
            <a:ext cx="15455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代金券抵扣</a:t>
            </a:r>
            <a:endParaRPr lang="en-US" altLang="en-US" sz="2300" dirty="0"/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0"/>
            <a:ext cx="613740" cy="698385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5601093" y="5874715"/>
            <a:ext cx="1240789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福利商城</a:t>
            </a:r>
            <a:endParaRPr lang="en-US" altLang="en-US" sz="2300" dirty="0"/>
          </a:p>
        </p:txBody>
      </p:sp>
      <p:sp>
        <p:nvSpPr>
          <p:cNvPr id="348" name="textbox 348"/>
          <p:cNvSpPr/>
          <p:nvPr/>
        </p:nvSpPr>
        <p:spPr>
          <a:xfrm>
            <a:off x="8812974" y="3593134"/>
            <a:ext cx="1242060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分销裂变</a:t>
            </a:r>
            <a:endParaRPr lang="en-US" altLang="en-US" sz="2300" dirty="0"/>
          </a:p>
        </p:txBody>
      </p:sp>
      <p:sp>
        <p:nvSpPr>
          <p:cNvPr id="350" name="textbox 350"/>
          <p:cNvSpPr/>
          <p:nvPr/>
        </p:nvSpPr>
        <p:spPr>
          <a:xfrm>
            <a:off x="3249053" y="3740480"/>
            <a:ext cx="1240789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联盟导流</a:t>
            </a:r>
            <a:endParaRPr lang="en-US" altLang="en-US" sz="2300" dirty="0"/>
          </a:p>
        </p:txBody>
      </p:sp>
      <p:sp>
        <p:nvSpPr>
          <p:cNvPr id="352" name="textbox 352"/>
          <p:cNvSpPr/>
          <p:nvPr/>
        </p:nvSpPr>
        <p:spPr>
          <a:xfrm>
            <a:off x="2101608" y="5030139"/>
            <a:ext cx="12407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储值返利</a:t>
            </a:r>
            <a:endParaRPr lang="en-US" altLang="en-US" sz="2300" dirty="0"/>
          </a:p>
        </p:txBody>
      </p:sp>
      <p:pic>
        <p:nvPicPr>
          <p:cNvPr id="354" name="picture 3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960681" y="2875915"/>
            <a:ext cx="426389" cy="318477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106481" y="3505848"/>
            <a:ext cx="358504" cy="353667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772471" y="4980940"/>
            <a:ext cx="354482" cy="354482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506906" y="5220970"/>
            <a:ext cx="374650" cy="3122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4" name="textbox 364"/>
          <p:cNvSpPr/>
          <p:nvPr/>
        </p:nvSpPr>
        <p:spPr>
          <a:xfrm>
            <a:off x="6350380" y="5157165"/>
            <a:ext cx="2119629" cy="1645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669925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方便快捷</a:t>
            </a:r>
            <a:endParaRPr lang="en-US" altLang="en-US" sz="1700" dirty="0"/>
          </a:p>
          <a:p>
            <a:pPr algn="l" rtl="0" eaLnBrk="0">
              <a:lnSpc>
                <a:spcPct val="115000"/>
              </a:lnSpc>
            </a:pPr>
            <a:endParaRPr lang="en-US" altLang="en-US" sz="400" dirty="0"/>
          </a:p>
          <a:p>
            <a:pPr marL="12700" indent="-635" algn="l" rtl="0" eaLnBrk="0">
              <a:lnSpc>
                <a:spcPct val="114000"/>
              </a:lnSpc>
              <a:spcBef>
                <a:spcPts val="0"/>
              </a:spcBef>
            </a:pP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方便快捷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，即用即走</a:t>
            </a:r>
            <a:r>
              <a:rPr sz="1500" kern="0" spc="-2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，无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需APP支持</a:t>
            </a:r>
            <a:r>
              <a:rPr sz="1500" kern="0" spc="-2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，只需扫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码即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可使用操作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，且系统提供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多种模板配色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，满足商家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个性化需求。</a:t>
            </a:r>
            <a:endParaRPr lang="en-US" altLang="en-US" sz="1500" dirty="0"/>
          </a:p>
        </p:txBody>
      </p:sp>
      <p:sp>
        <p:nvSpPr>
          <p:cNvPr id="366" name="textbox 366"/>
          <p:cNvSpPr/>
          <p:nvPr/>
        </p:nvSpPr>
        <p:spPr>
          <a:xfrm>
            <a:off x="9108566" y="5156250"/>
            <a:ext cx="2152014" cy="1371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669925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技术支持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indent="1905" algn="l" rtl="0" eaLnBrk="0">
              <a:lnSpc>
                <a:spcPct val="113000"/>
              </a:lnSpc>
            </a:pP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十年+技术沉淀、</a:t>
            </a:r>
            <a:r>
              <a:rPr sz="15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家企事业单位的选择和肯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定、</a:t>
            </a:r>
            <a:r>
              <a:rPr sz="1500" kern="0" spc="-3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30人技术团队专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程为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您服务。</a:t>
            </a:r>
            <a:endParaRPr lang="en-US" altLang="en-US" sz="1500" dirty="0"/>
          </a:p>
        </p:txBody>
      </p:sp>
      <p:sp>
        <p:nvSpPr>
          <p:cNvPr id="368" name="textbox 368"/>
          <p:cNvSpPr/>
          <p:nvPr/>
        </p:nvSpPr>
        <p:spPr>
          <a:xfrm>
            <a:off x="833437" y="5155336"/>
            <a:ext cx="2120900" cy="1372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6731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异业联盟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indent="3810" algn="l" rtl="0" eaLnBrk="0">
              <a:lnSpc>
                <a:spcPct val="113000"/>
              </a:lnSpc>
            </a:pP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异业联盟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，千城联动</a:t>
            </a:r>
            <a:r>
              <a:rPr sz="1500" kern="0" spc="-2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，万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店联盟。每个商家的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序皆是流量入口</a:t>
            </a:r>
            <a:r>
              <a:rPr sz="1500" kern="0" spc="-2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，客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户资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源实现共享。</a:t>
            </a:r>
            <a:endParaRPr lang="en-US" altLang="en-US" sz="1500" dirty="0"/>
          </a:p>
        </p:txBody>
      </p:sp>
      <p:sp>
        <p:nvSpPr>
          <p:cNvPr id="370" name="textbox 370"/>
          <p:cNvSpPr/>
          <p:nvPr/>
        </p:nvSpPr>
        <p:spPr>
          <a:xfrm>
            <a:off x="6354635" y="2742793"/>
            <a:ext cx="2270760" cy="10979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66929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分销裂变</a:t>
            </a:r>
            <a:endParaRPr lang="en-US" altLang="en-US" sz="1700" dirty="0"/>
          </a:p>
          <a:p>
            <a:pPr algn="l" rtl="0" eaLnBrk="0">
              <a:lnSpc>
                <a:spcPct val="115000"/>
              </a:lnSpc>
            </a:pPr>
            <a:endParaRPr lang="en-US" altLang="en-US" sz="400" dirty="0"/>
          </a:p>
          <a:p>
            <a:pPr marL="12700" indent="-635" algn="l" rtl="0" eaLnBrk="0">
              <a:lnSpc>
                <a:spcPct val="110000"/>
              </a:lnSpc>
              <a:spcBef>
                <a:spcPts val="0"/>
              </a:spcBef>
            </a:pP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分享门店给朋友</a:t>
            </a:r>
            <a:r>
              <a:rPr sz="1500" kern="0" spc="-1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，消费成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功既得佣金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，二级分销支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，助力产品瞬间变爆品。</a:t>
            </a:r>
            <a:endParaRPr lang="en-US" altLang="en-US" sz="1500" dirty="0"/>
          </a:p>
        </p:txBody>
      </p:sp>
      <p:sp>
        <p:nvSpPr>
          <p:cNvPr id="372" name="textbox 372"/>
          <p:cNvSpPr/>
          <p:nvPr/>
        </p:nvSpPr>
        <p:spPr>
          <a:xfrm>
            <a:off x="9095866" y="2730550"/>
            <a:ext cx="2268854" cy="10928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66929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超轻量级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indent="635" algn="l" rtl="0" eaLnBrk="0">
              <a:lnSpc>
                <a:spcPct val="110000"/>
              </a:lnSpc>
              <a:spcBef>
                <a:spcPts val="0"/>
              </a:spcBef>
            </a:pP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超轻量级系统，</a:t>
            </a:r>
            <a:r>
              <a:rPr sz="1500" kern="0" spc="-2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PC、手机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双端管理支持</a:t>
            </a:r>
            <a:r>
              <a:rPr sz="1500" kern="0" spc="-2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，操作简单，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无需耗费过多精力运营。</a:t>
            </a:r>
            <a:endParaRPr lang="en-US" altLang="en-US" sz="1500" dirty="0"/>
          </a:p>
        </p:txBody>
      </p:sp>
      <p:sp>
        <p:nvSpPr>
          <p:cNvPr id="374" name="textbox 374"/>
          <p:cNvSpPr/>
          <p:nvPr/>
        </p:nvSpPr>
        <p:spPr>
          <a:xfrm>
            <a:off x="3613594" y="2719705"/>
            <a:ext cx="2270760" cy="1028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67056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全民股东</a:t>
            </a:r>
            <a:endParaRPr lang="en-US" altLang="en-US" sz="1700" dirty="0"/>
          </a:p>
          <a:p>
            <a:pPr marL="12700" indent="1270" algn="l" rtl="0" eaLnBrk="0">
              <a:lnSpc>
                <a:spcPct val="104000"/>
              </a:lnSpc>
              <a:spcBef>
                <a:spcPts val="335"/>
              </a:spcBef>
            </a:pP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消费指定金额即可享受销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售分红</a:t>
            </a:r>
            <a:r>
              <a:rPr sz="1500" kern="0" spc="-1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，全民都是我的宣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传员</a:t>
            </a:r>
            <a:r>
              <a:rPr sz="1500" kern="0" spc="-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，有效降低获客成本。</a:t>
            </a:r>
            <a:endParaRPr lang="en-US" altLang="en-US" sz="1500" dirty="0"/>
          </a:p>
        </p:txBody>
      </p:sp>
      <p:sp>
        <p:nvSpPr>
          <p:cNvPr id="376" name="textbox 376"/>
          <p:cNvSpPr/>
          <p:nvPr/>
        </p:nvSpPr>
        <p:spPr>
          <a:xfrm>
            <a:off x="3592576" y="5156022"/>
            <a:ext cx="2119629" cy="1097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555625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全行业适用</a:t>
            </a:r>
            <a:endParaRPr lang="en-US" altLang="en-US" sz="1700" dirty="0"/>
          </a:p>
          <a:p>
            <a:pPr algn="l" rtl="0" eaLnBrk="0">
              <a:lnSpc>
                <a:spcPct val="115000"/>
              </a:lnSpc>
            </a:pPr>
            <a:endParaRPr lang="en-US" altLang="en-US" sz="400" dirty="0"/>
          </a:p>
          <a:p>
            <a:pPr marL="12700" indent="635" algn="l" rtl="0" eaLnBrk="0">
              <a:lnSpc>
                <a:spcPct val="110000"/>
              </a:lnSpc>
              <a:spcBef>
                <a:spcPts val="0"/>
              </a:spcBef>
            </a:pP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全行业适用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，储值卡、收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银台、商品多SKU支持</a:t>
            </a:r>
            <a:r>
              <a:rPr sz="1500" kern="0" spc="-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基本没有行业门槛。</a:t>
            </a:r>
            <a:endParaRPr lang="en-US" altLang="en-US" sz="1500" dirty="0"/>
          </a:p>
        </p:txBody>
      </p:sp>
      <p:sp>
        <p:nvSpPr>
          <p:cNvPr id="378" name="textbox 378"/>
          <p:cNvSpPr/>
          <p:nvPr/>
        </p:nvSpPr>
        <p:spPr>
          <a:xfrm>
            <a:off x="874839" y="2719705"/>
            <a:ext cx="2118360" cy="1093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66929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去中心化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algn="l" rtl="0" eaLnBrk="0">
              <a:lnSpc>
                <a:spcPct val="110000"/>
              </a:lnSpc>
              <a:spcBef>
                <a:spcPts val="0"/>
              </a:spcBef>
            </a:pP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每个商家独立小程序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，独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立资金结算。解决商家对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资金安全的后顾之忧。</a:t>
            </a:r>
            <a:endParaRPr lang="en-US" altLang="en-US" sz="1500" dirty="0"/>
          </a:p>
        </p:txBody>
      </p:sp>
      <p:pic>
        <p:nvPicPr>
          <p:cNvPr id="380" name="picture 3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29076" y="1451610"/>
            <a:ext cx="1183005" cy="1173479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873328" y="417597"/>
            <a:ext cx="2268220" cy="6597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项目优势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42676" y="1451610"/>
            <a:ext cx="1119479" cy="1110475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42676" y="3861434"/>
            <a:ext cx="1119479" cy="1110475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885876" y="1451610"/>
            <a:ext cx="1119479" cy="1110475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885876" y="3861434"/>
            <a:ext cx="1119479" cy="1110475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29076" y="3865879"/>
            <a:ext cx="1119479" cy="1110475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99476" y="1451610"/>
            <a:ext cx="1119479" cy="1110475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99476" y="3861434"/>
            <a:ext cx="1119479" cy="1110475"/>
          </a:xfrm>
          <a:prstGeom prst="rect">
            <a:avLst/>
          </a:prstGeom>
        </p:spPr>
      </p:pic>
      <p:pic>
        <p:nvPicPr>
          <p:cNvPr id="400" name="picture 4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6384" y="2178050"/>
            <a:ext cx="9257804" cy="4679950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873328" y="415969"/>
            <a:ext cx="5104765" cy="1734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核心效果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algn="r" rtl="0" eaLnBrk="0">
              <a:lnSpc>
                <a:spcPct val="94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流量入口</a:t>
            </a:r>
            <a:endParaRPr lang="en-US" altLang="en-US" sz="2300" dirty="0"/>
          </a:p>
        </p:txBody>
      </p:sp>
      <p:sp>
        <p:nvSpPr>
          <p:cNvPr id="410" name="textbox 410"/>
          <p:cNvSpPr/>
          <p:nvPr/>
        </p:nvSpPr>
        <p:spPr>
          <a:xfrm>
            <a:off x="9389859" y="2372664"/>
            <a:ext cx="2155825" cy="36125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消费者省钱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9000"/>
              </a:lnSpc>
              <a:spcBef>
                <a:spcPts val="700"/>
              </a:spcBef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锁客商家分佣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获客商家引流</a:t>
            </a:r>
            <a:endParaRPr lang="en-US" altLang="en-US" sz="2300" dirty="0"/>
          </a:p>
          <a:p>
            <a:pPr algn="l" rtl="0" eaLnBrk="0">
              <a:lnSpc>
                <a:spcPct val="142000"/>
              </a:lnSpc>
            </a:pPr>
            <a:endParaRPr lang="en-US" altLang="en-US" sz="10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marL="17145" algn="l" rtl="0" eaLnBrk="0">
              <a:lnSpc>
                <a:spcPct val="95000"/>
              </a:lnSpc>
              <a:spcBef>
                <a:spcPts val="700"/>
              </a:spcBef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平台品牌效果</a:t>
            </a:r>
            <a:endParaRPr lang="en-US" altLang="en-US" sz="23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3335" algn="l" rtl="0" eaLnBrk="0">
              <a:lnSpc>
                <a:spcPct val="94000"/>
              </a:lnSpc>
              <a:spcBef>
                <a:spcPts val="5"/>
              </a:spcBef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合作商长期分佣</a:t>
            </a:r>
            <a:endParaRPr lang="en-US" altLang="en-US" sz="2300" dirty="0"/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27364" y="2228831"/>
            <a:ext cx="1670073" cy="4452906"/>
          </a:xfrm>
          <a:prstGeom prst="rect">
            <a:avLst/>
          </a:prstGeom>
        </p:spPr>
      </p:pic>
      <p:sp>
        <p:nvSpPr>
          <p:cNvPr id="414" name="textbox 414"/>
          <p:cNvSpPr/>
          <p:nvPr/>
        </p:nvSpPr>
        <p:spPr>
          <a:xfrm>
            <a:off x="7107834" y="1160145"/>
            <a:ext cx="5041265" cy="473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3500" kern="0" spc="90" dirty="0">
                <a:solidFill>
                  <a:srgbClr val="0016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最终实现四方共赢的模</a:t>
            </a:r>
            <a:r>
              <a:rPr sz="3500" kern="0" spc="80" dirty="0">
                <a:solidFill>
                  <a:srgbClr val="0016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endParaRPr lang="en-US" altLang="en-US" sz="3500" dirty="0"/>
          </a:p>
        </p:txBody>
      </p:sp>
      <p:pic>
        <p:nvPicPr>
          <p:cNvPr id="416" name="picture 4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71188" y="3923588"/>
            <a:ext cx="787145" cy="555447"/>
          </a:xfrm>
          <a:prstGeom prst="rect">
            <a:avLst/>
          </a:prstGeom>
        </p:spPr>
      </p:pic>
      <p:sp>
        <p:nvSpPr>
          <p:cNvPr id="418" name="textbox 418"/>
          <p:cNvSpPr/>
          <p:nvPr/>
        </p:nvSpPr>
        <p:spPr>
          <a:xfrm>
            <a:off x="4310073" y="4031525"/>
            <a:ext cx="2618104" cy="747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85"/>
              </a:lnSpc>
            </a:pPr>
            <a:r>
              <a:rPr sz="1700" b="1" kern="0" spc="50" baseline="82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1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23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股东裂变</a:t>
            </a:r>
            <a:endParaRPr lang="en-US" altLang="en-US" sz="2300" dirty="0"/>
          </a:p>
          <a:p>
            <a:pPr algn="r" rtl="0" eaLnBrk="0">
              <a:lnSpc>
                <a:spcPct val="95000"/>
              </a:lnSpc>
              <a:spcBef>
                <a:spcPts val="505"/>
              </a:spcBef>
            </a:pPr>
            <a:r>
              <a:rPr sz="21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带来持续增长</a:t>
            </a:r>
            <a:endParaRPr lang="en-US" altLang="en-US" sz="2100" dirty="0"/>
          </a:p>
        </p:txBody>
      </p:sp>
      <p:sp>
        <p:nvSpPr>
          <p:cNvPr id="420" name="textbox 420"/>
          <p:cNvSpPr/>
          <p:nvPr/>
        </p:nvSpPr>
        <p:spPr>
          <a:xfrm>
            <a:off x="2011798" y="5275656"/>
            <a:ext cx="1697989" cy="723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持续锁粉</a:t>
            </a:r>
            <a:endParaRPr lang="en-US" altLang="en-US" sz="2300" dirty="0"/>
          </a:p>
          <a:p>
            <a:pPr marL="12700" algn="l" rtl="0" eaLnBrk="0">
              <a:lnSpc>
                <a:spcPct val="95000"/>
              </a:lnSpc>
              <a:spcBef>
                <a:spcPts val="505"/>
              </a:spcBef>
            </a:pPr>
            <a:r>
              <a:rPr sz="21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流量变成留量</a:t>
            </a:r>
            <a:endParaRPr lang="en-US" altLang="en-US" sz="2100" dirty="0"/>
          </a:p>
        </p:txBody>
      </p:sp>
      <p:sp>
        <p:nvSpPr>
          <p:cNvPr id="422" name="textbox 422"/>
          <p:cNvSpPr/>
          <p:nvPr/>
        </p:nvSpPr>
        <p:spPr>
          <a:xfrm>
            <a:off x="1181795" y="2716834"/>
            <a:ext cx="1699895" cy="673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倍增业绩</a:t>
            </a:r>
            <a:endParaRPr lang="en-US" altLang="en-US" sz="2300" dirty="0"/>
          </a:p>
          <a:p>
            <a:pPr marL="12700" algn="l" rtl="0" eaLnBrk="0">
              <a:lnSpc>
                <a:spcPct val="95000"/>
              </a:lnSpc>
              <a:spcBef>
                <a:spcPts val="105"/>
              </a:spcBef>
            </a:pPr>
            <a:r>
              <a:rPr sz="21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效果立竿见影</a:t>
            </a:r>
            <a:endParaRPr lang="en-US" altLang="en-US" sz="2100" dirty="0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807719" y="4930343"/>
            <a:ext cx="811828" cy="586295"/>
            <a:chOff x="0" y="0"/>
            <a:chExt cx="811828" cy="586295"/>
          </a:xfrm>
        </p:grpSpPr>
        <p:pic>
          <p:nvPicPr>
            <p:cNvPr id="424" name="picture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11828" cy="586295"/>
            </a:xfrm>
            <a:prstGeom prst="rect">
              <a:avLst/>
            </a:prstGeom>
          </p:spPr>
        </p:pic>
        <p:sp>
          <p:nvSpPr>
            <p:cNvPr id="426" name="textbox 426"/>
            <p:cNvSpPr/>
            <p:nvPr/>
          </p:nvSpPr>
          <p:spPr>
            <a:xfrm>
              <a:off x="-12700" y="-12700"/>
              <a:ext cx="837564" cy="6457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800" dirty="0"/>
            </a:p>
            <a:p>
              <a:pPr marL="16573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11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1100" dirty="0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2961043" y="3511321"/>
            <a:ext cx="808570" cy="572998"/>
            <a:chOff x="0" y="0"/>
            <a:chExt cx="808570" cy="572998"/>
          </a:xfrm>
        </p:grpSpPr>
        <p:pic>
          <p:nvPicPr>
            <p:cNvPr id="428" name="picture 4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808570" cy="572998"/>
            </a:xfrm>
            <a:prstGeom prst="rect">
              <a:avLst/>
            </a:prstGeom>
          </p:spPr>
        </p:pic>
        <p:sp>
          <p:nvSpPr>
            <p:cNvPr id="430" name="textbox 430"/>
            <p:cNvSpPr/>
            <p:nvPr/>
          </p:nvSpPr>
          <p:spPr>
            <a:xfrm>
              <a:off x="-12700" y="-12700"/>
              <a:ext cx="834389" cy="6324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8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60020" algn="l" rtl="0" eaLnBrk="0">
                <a:lnSpc>
                  <a:spcPct val="85000"/>
                </a:lnSpc>
              </a:pPr>
              <a:r>
                <a:rPr sz="11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1100" dirty="0"/>
            </a:p>
          </p:txBody>
        </p:sp>
      </p:grpSp>
      <p:sp>
        <p:nvSpPr>
          <p:cNvPr id="432" name="textbox 432"/>
          <p:cNvSpPr/>
          <p:nvPr/>
        </p:nvSpPr>
        <p:spPr>
          <a:xfrm>
            <a:off x="4286811" y="2175812"/>
            <a:ext cx="1691004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1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千城万家联动</a:t>
            </a:r>
            <a:endParaRPr lang="en-US" altLang="en-US" sz="2100" dirty="0"/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6667500" y="2354516"/>
            <a:ext cx="793540" cy="576515"/>
            <a:chOff x="0" y="0"/>
            <a:chExt cx="793540" cy="576515"/>
          </a:xfrm>
        </p:grpSpPr>
        <p:pic>
          <p:nvPicPr>
            <p:cNvPr id="434" name="picture 4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793540" cy="576515"/>
            </a:xfrm>
            <a:prstGeom prst="rect">
              <a:avLst/>
            </a:prstGeom>
          </p:spPr>
        </p:pic>
        <p:sp>
          <p:nvSpPr>
            <p:cNvPr id="436" name="textbox 436"/>
            <p:cNvSpPr/>
            <p:nvPr/>
          </p:nvSpPr>
          <p:spPr>
            <a:xfrm>
              <a:off x="-12700" y="-12700"/>
              <a:ext cx="819150" cy="6356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800" dirty="0"/>
            </a:p>
            <a:p>
              <a:pPr marL="15494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1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1100" dirty="0"/>
            </a:p>
          </p:txBody>
        </p:sp>
      </p:grpSp>
      <p:pic>
        <p:nvPicPr>
          <p:cNvPr id="438" name="picture 4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453627" y="5408294"/>
            <a:ext cx="658559" cy="658495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453627" y="2152015"/>
            <a:ext cx="658559" cy="658494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453627" y="3237865"/>
            <a:ext cx="658559" cy="658494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453577" y="4322914"/>
            <a:ext cx="658292" cy="658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0" name="picture 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2900" y="1301750"/>
            <a:ext cx="11519916" cy="5556250"/>
          </a:xfrm>
          <a:prstGeom prst="rect">
            <a:avLst/>
          </a:prstGeom>
        </p:spPr>
      </p:pic>
      <p:sp>
        <p:nvSpPr>
          <p:cNvPr id="452" name="textbox 452"/>
          <p:cNvSpPr/>
          <p:nvPr/>
        </p:nvSpPr>
        <p:spPr>
          <a:xfrm>
            <a:off x="7280358" y="2897896"/>
            <a:ext cx="2258695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104000"/>
              </a:lnSpc>
            </a:pP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每个商家独立小程序</a:t>
            </a:r>
            <a:r>
              <a:rPr sz="1500" kern="0" spc="-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带小程序周边曝光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，不受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地域、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时间、</a:t>
            </a:r>
            <a:r>
              <a:rPr sz="1500" kern="0" spc="-3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空间限制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让您的店铺24小时在线。</a:t>
            </a:r>
            <a:endParaRPr lang="en-US" altLang="en-US" sz="1500" dirty="0"/>
          </a:p>
        </p:txBody>
      </p:sp>
      <p:sp>
        <p:nvSpPr>
          <p:cNvPr id="454" name="textbox 454"/>
          <p:cNvSpPr/>
          <p:nvPr/>
        </p:nvSpPr>
        <p:spPr>
          <a:xfrm>
            <a:off x="704934" y="2898099"/>
            <a:ext cx="1606550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04000"/>
              </a:lnSpc>
            </a:pP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储值预存享优惠，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帮助商家快速回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笼资金</a:t>
            </a:r>
            <a:r>
              <a:rPr sz="1500" kern="0" spc="-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降低运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营成本。</a:t>
            </a:r>
            <a:endParaRPr lang="en-US" altLang="en-US" sz="1500" dirty="0"/>
          </a:p>
        </p:txBody>
      </p:sp>
      <p:sp>
        <p:nvSpPr>
          <p:cNvPr id="456" name="textbox 456"/>
          <p:cNvSpPr/>
          <p:nvPr/>
        </p:nvSpPr>
        <p:spPr>
          <a:xfrm>
            <a:off x="9911109" y="2898099"/>
            <a:ext cx="1241425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4000"/>
              </a:lnSpc>
            </a:pP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轻量、</a:t>
            </a:r>
            <a:r>
              <a:rPr sz="1500" kern="0" spc="-3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简便的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手机、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管理支持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上手</a:t>
            </a:r>
            <a:r>
              <a:rPr sz="1500" kern="0" spc="-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，操作无</a:t>
            </a:r>
            <a:endParaRPr lang="en-US" altLang="en-US" sz="1500" dirty="0"/>
          </a:p>
        </p:txBody>
      </p:sp>
      <p:sp>
        <p:nvSpPr>
          <p:cNvPr id="458" name="textbox 458"/>
          <p:cNvSpPr/>
          <p:nvPr/>
        </p:nvSpPr>
        <p:spPr>
          <a:xfrm>
            <a:off x="5403962" y="2898099"/>
            <a:ext cx="1608455" cy="734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5875" indent="-3810" algn="l" rtl="0" eaLnBrk="0">
              <a:lnSpc>
                <a:spcPct val="103000"/>
              </a:lnSpc>
            </a:pPr>
            <a:r>
              <a:rPr sz="1500" kern="0" spc="1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客户消费数据随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时可查</a:t>
            </a:r>
            <a:r>
              <a:rPr sz="1500" kern="0" spc="-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方便商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家进行二次营销。</a:t>
            </a:r>
            <a:endParaRPr lang="en-US" altLang="en-US" sz="1500" dirty="0"/>
          </a:p>
        </p:txBody>
      </p:sp>
      <p:pic>
        <p:nvPicPr>
          <p:cNvPr id="460" name="picture 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48141" y="3504564"/>
            <a:ext cx="7945755" cy="852805"/>
          </a:xfrm>
          <a:prstGeom prst="rect">
            <a:avLst/>
          </a:prstGeom>
        </p:spPr>
      </p:pic>
      <p:sp>
        <p:nvSpPr>
          <p:cNvPr id="462" name="rect"/>
          <p:cNvSpPr/>
          <p:nvPr/>
        </p:nvSpPr>
        <p:spPr>
          <a:xfrm>
            <a:off x="342900" y="4584191"/>
            <a:ext cx="11519916" cy="39319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" name="textbox 464"/>
          <p:cNvSpPr/>
          <p:nvPr/>
        </p:nvSpPr>
        <p:spPr>
          <a:xfrm>
            <a:off x="330200" y="4614945"/>
            <a:ext cx="11545569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  <a:tabLst>
                <a:tab pos="1680845" algn="l"/>
              </a:tabLst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异业联盟     </a:t>
            </a: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分销返利               下单分红               店铺收银                    </a:t>
            </a:r>
            <a:endParaRPr lang="en-US" altLang="en-US" sz="2100" dirty="0"/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43511" y="1293495"/>
            <a:ext cx="1769366" cy="1294450"/>
          </a:xfrm>
          <a:prstGeom prst="rect">
            <a:avLst/>
          </a:prstGeom>
        </p:spPr>
      </p:pic>
      <p:pic>
        <p:nvPicPr>
          <p:cNvPr id="468" name="picture 4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57388" y="1293495"/>
            <a:ext cx="1750634" cy="1276544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394887" y="1287145"/>
            <a:ext cx="1771868" cy="1291230"/>
          </a:xfrm>
          <a:prstGeom prst="rect">
            <a:avLst/>
          </a:prstGeom>
        </p:spPr>
      </p:pic>
      <p:sp>
        <p:nvSpPr>
          <p:cNvPr id="472" name="textbox 472"/>
          <p:cNvSpPr/>
          <p:nvPr/>
        </p:nvSpPr>
        <p:spPr>
          <a:xfrm>
            <a:off x="1019002" y="2396735"/>
            <a:ext cx="10367644" cy="348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45"/>
              </a:lnSpc>
            </a:pP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购卡充值              </a:t>
            </a: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附近商家               </a:t>
            </a: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用户中心               门店宣传              </a:t>
            </a:r>
            <a:r>
              <a:rPr sz="2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商城购物</a:t>
            </a:r>
            <a:endParaRPr lang="en-US" altLang="en-US" sz="2100" dirty="0"/>
          </a:p>
        </p:txBody>
      </p:sp>
      <p:pic>
        <p:nvPicPr>
          <p:cNvPr id="474" name="picture 4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02934" y="2461856"/>
            <a:ext cx="7619" cy="194030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59786" y="2461856"/>
            <a:ext cx="7619" cy="194030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563462" y="2461856"/>
            <a:ext cx="7620" cy="194030"/>
          </a:xfrm>
          <a:prstGeom prst="rect">
            <a:avLst/>
          </a:prstGeom>
        </p:spPr>
      </p:pic>
      <p:sp>
        <p:nvSpPr>
          <p:cNvPr id="480" name="textbox 480"/>
          <p:cNvSpPr/>
          <p:nvPr/>
        </p:nvSpPr>
        <p:spPr>
          <a:xfrm>
            <a:off x="6203169" y="5067259"/>
            <a:ext cx="2171700" cy="12211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购物享分红</a:t>
            </a:r>
            <a:r>
              <a:rPr sz="15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人人做股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把客户变为股东</a:t>
            </a:r>
            <a:r>
              <a:rPr sz="15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改变客户消费习惯</a:t>
            </a:r>
            <a:r>
              <a:rPr sz="15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进客户</a:t>
            </a:r>
            <a:r>
              <a:rPr sz="1500" kern="0" spc="-2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kern="0" spc="-3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要我买单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kern="0" spc="-3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kern="0" spc="-2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我要买单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的购物心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态转变</a:t>
            </a:r>
            <a:endParaRPr lang="en-US" altLang="en-US" sz="1500" dirty="0"/>
          </a:p>
        </p:txBody>
      </p:sp>
      <p:pic>
        <p:nvPicPr>
          <p:cNvPr id="482" name="picture 4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484" name="textbox 484"/>
          <p:cNvSpPr/>
          <p:nvPr/>
        </p:nvSpPr>
        <p:spPr>
          <a:xfrm>
            <a:off x="8691586" y="5183666"/>
            <a:ext cx="2014854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6000"/>
              </a:lnSpc>
            </a:pP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到店下单操作麻烦，</a:t>
            </a:r>
            <a:endParaRPr lang="en-US" altLang="en-US" sz="1500" dirty="0"/>
          </a:p>
          <a:p>
            <a:pPr marL="13970" indent="-1905" algn="l" rtl="0" eaLnBrk="0">
              <a:lnSpc>
                <a:spcPct val="103000"/>
              </a:lnSpc>
              <a:spcBef>
                <a:spcPts val="200"/>
              </a:spcBef>
            </a:pPr>
            <a:r>
              <a:rPr sz="15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店铺收银台专为懒人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r>
              <a:rPr sz="1500" kern="0" spc="-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，打开微信扫一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扫即可完成购物交易。</a:t>
            </a:r>
            <a:endParaRPr lang="en-US" altLang="en-US" sz="1500" dirty="0"/>
          </a:p>
        </p:txBody>
      </p:sp>
      <p:sp>
        <p:nvSpPr>
          <p:cNvPr id="486" name="textbox 486"/>
          <p:cNvSpPr/>
          <p:nvPr/>
        </p:nvSpPr>
        <p:spPr>
          <a:xfrm>
            <a:off x="1415444" y="5182654"/>
            <a:ext cx="1957070" cy="978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4000"/>
              </a:lnSpc>
            </a:pP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联盟商家引流</a:t>
            </a:r>
            <a:r>
              <a:rPr sz="15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千城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万店皆是您的流量入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</a:t>
            </a:r>
            <a:r>
              <a:rPr sz="15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异业抱团</a:t>
            </a:r>
            <a:r>
              <a:rPr sz="1500" kern="0" spc="-1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信息共享才是王道。</a:t>
            </a:r>
            <a:endParaRPr lang="en-US" altLang="en-US" sz="1500" dirty="0"/>
          </a:p>
        </p:txBody>
      </p:sp>
      <p:sp>
        <p:nvSpPr>
          <p:cNvPr id="488" name="textbox 488"/>
          <p:cNvSpPr/>
          <p:nvPr/>
        </p:nvSpPr>
        <p:spPr>
          <a:xfrm>
            <a:off x="3985087" y="5183261"/>
            <a:ext cx="1863089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04000"/>
              </a:lnSpc>
            </a:pP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商家转介商家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转介用户皆有分销返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500" kern="0" spc="-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裂变式传播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瞬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间轰炸一座城。</a:t>
            </a:r>
            <a:endParaRPr lang="en-US" altLang="en-US" sz="1500" dirty="0"/>
          </a:p>
        </p:txBody>
      </p:sp>
      <p:sp>
        <p:nvSpPr>
          <p:cNvPr id="490" name="textbox 490"/>
          <p:cNvSpPr/>
          <p:nvPr/>
        </p:nvSpPr>
        <p:spPr>
          <a:xfrm>
            <a:off x="873328" y="416376"/>
            <a:ext cx="2268220" cy="661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功能模块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sp>
        <p:nvSpPr>
          <p:cNvPr id="492" name="textbox 492"/>
          <p:cNvSpPr/>
          <p:nvPr/>
        </p:nvSpPr>
        <p:spPr>
          <a:xfrm>
            <a:off x="3035154" y="2899314"/>
            <a:ext cx="1605914" cy="732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3000"/>
              </a:lnSpc>
            </a:pPr>
            <a:r>
              <a:rPr sz="1500" kern="0" spc="2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周边联盟商铺一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目了然</a:t>
            </a:r>
            <a:r>
              <a:rPr sz="15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3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方便用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户进店消费。</a:t>
            </a:r>
            <a:endParaRPr lang="en-US" altLang="en-US" sz="1500" dirty="0"/>
          </a:p>
        </p:txBody>
      </p:sp>
      <p:pic>
        <p:nvPicPr>
          <p:cNvPr id="494" name="picture 4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5568" y="1299209"/>
            <a:ext cx="842708" cy="842010"/>
          </a:xfrm>
          <a:prstGeom prst="rect">
            <a:avLst/>
          </a:prstGeom>
        </p:spPr>
      </p:pic>
      <p:sp>
        <p:nvSpPr>
          <p:cNvPr id="496" name="textbox 496"/>
          <p:cNvSpPr/>
          <p:nvPr/>
        </p:nvSpPr>
        <p:spPr>
          <a:xfrm>
            <a:off x="11130107" y="2899314"/>
            <a:ext cx="632459" cy="976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04000"/>
              </a:lnSpc>
            </a:pP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商城系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脑双端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家更易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难度。</a:t>
            </a:r>
            <a:endParaRPr lang="en-US" altLang="en-US" sz="1500" dirty="0"/>
          </a:p>
        </p:txBody>
      </p:sp>
      <p:pic>
        <p:nvPicPr>
          <p:cNvPr id="498" name="picture 4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940613" y="6367551"/>
            <a:ext cx="1538478" cy="347345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517171" y="6367551"/>
            <a:ext cx="1178357" cy="349885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095457" y="6367551"/>
            <a:ext cx="822071" cy="346709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686236" y="3709670"/>
            <a:ext cx="487679" cy="487679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387737" y="6376428"/>
            <a:ext cx="697319" cy="339090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321911" y="1543545"/>
            <a:ext cx="443388" cy="358418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101048" y="3759009"/>
            <a:ext cx="407856" cy="354710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640592" y="1538125"/>
            <a:ext cx="395496" cy="346059"/>
          </a:xfrm>
          <a:prstGeom prst="rect">
            <a:avLst/>
          </a:prstGeom>
        </p:spPr>
      </p:pic>
      <p:pic>
        <p:nvPicPr>
          <p:cNvPr id="516" name="picture 5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2375312" y="3777134"/>
            <a:ext cx="392715" cy="346059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456604" y="3784345"/>
            <a:ext cx="432574" cy="291369"/>
          </a:xfrm>
          <a:prstGeom prst="rect">
            <a:avLst/>
          </a:prstGeom>
        </p:spPr>
      </p:pic>
      <p:sp>
        <p:nvSpPr>
          <p:cNvPr id="520" name="path"/>
          <p:cNvSpPr/>
          <p:nvPr/>
        </p:nvSpPr>
        <p:spPr>
          <a:xfrm>
            <a:off x="5995415" y="3800855"/>
            <a:ext cx="355092" cy="353567"/>
          </a:xfrm>
          <a:custGeom>
            <a:avLst/>
            <a:gdLst/>
            <a:ahLst/>
            <a:cxnLst/>
            <a:rect l="0" t="0" r="0" b="0"/>
            <a:pathLst>
              <a:path w="559" h="556">
                <a:moveTo>
                  <a:pt x="0" y="0"/>
                </a:moveTo>
                <a:lnTo>
                  <a:pt x="280" y="0"/>
                </a:lnTo>
                <a:lnTo>
                  <a:pt x="559" y="278"/>
                </a:lnTo>
                <a:lnTo>
                  <a:pt x="280" y="556"/>
                </a:lnTo>
                <a:lnTo>
                  <a:pt x="0" y="556"/>
                </a:lnTo>
                <a:lnTo>
                  <a:pt x="280" y="278"/>
                </a:lnTo>
                <a:lnTo>
                  <a:pt x="0" y="0"/>
                </a:lnTo>
              </a:path>
            </a:pathLst>
          </a:custGeom>
          <a:solidFill>
            <a:srgbClr val="D9D9D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" name="path"/>
          <p:cNvSpPr/>
          <p:nvPr/>
        </p:nvSpPr>
        <p:spPr>
          <a:xfrm>
            <a:off x="4840223" y="1588008"/>
            <a:ext cx="353567" cy="353567"/>
          </a:xfrm>
          <a:custGeom>
            <a:avLst/>
            <a:gdLst/>
            <a:ahLst/>
            <a:cxnLst/>
            <a:rect l="0" t="0" r="0" b="0"/>
            <a:pathLst>
              <a:path w="556" h="556">
                <a:moveTo>
                  <a:pt x="0" y="0"/>
                </a:moveTo>
                <a:lnTo>
                  <a:pt x="278" y="0"/>
                </a:lnTo>
                <a:lnTo>
                  <a:pt x="556" y="278"/>
                </a:lnTo>
                <a:lnTo>
                  <a:pt x="278" y="556"/>
                </a:lnTo>
                <a:lnTo>
                  <a:pt x="0" y="556"/>
                </a:lnTo>
                <a:lnTo>
                  <a:pt x="278" y="278"/>
                </a:lnTo>
                <a:lnTo>
                  <a:pt x="0" y="0"/>
                </a:lnTo>
              </a:path>
            </a:pathLst>
          </a:custGeom>
          <a:solidFill>
            <a:srgbClr val="D9D9D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4" name="path"/>
          <p:cNvSpPr/>
          <p:nvPr/>
        </p:nvSpPr>
        <p:spPr>
          <a:xfrm>
            <a:off x="2484120" y="1588008"/>
            <a:ext cx="353567" cy="353567"/>
          </a:xfrm>
          <a:custGeom>
            <a:avLst/>
            <a:gdLst/>
            <a:ahLst/>
            <a:cxnLst/>
            <a:rect l="0" t="0" r="0" b="0"/>
            <a:pathLst>
              <a:path w="556" h="556">
                <a:moveTo>
                  <a:pt x="0" y="0"/>
                </a:moveTo>
                <a:lnTo>
                  <a:pt x="278" y="0"/>
                </a:lnTo>
                <a:lnTo>
                  <a:pt x="556" y="278"/>
                </a:lnTo>
                <a:lnTo>
                  <a:pt x="278" y="556"/>
                </a:lnTo>
                <a:lnTo>
                  <a:pt x="0" y="556"/>
                </a:lnTo>
                <a:lnTo>
                  <a:pt x="278" y="278"/>
                </a:lnTo>
                <a:lnTo>
                  <a:pt x="0" y="0"/>
                </a:lnTo>
              </a:path>
            </a:pathLst>
          </a:custGeom>
          <a:solidFill>
            <a:srgbClr val="D9D9D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26" name="picture 5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5162613" y="6379616"/>
            <a:ext cx="345185" cy="330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06045"/>
            <a:ext cx="12192000" cy="685800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1040566" y="2286673"/>
            <a:ext cx="9893300" cy="18154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4800" kern="0" spc="-250" dirty="0">
                <a:ln w="20358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今天，蓓霓芬共享店铺，为颠覆而</a:t>
            </a:r>
            <a:r>
              <a:rPr sz="4800" kern="0" spc="-260" dirty="0">
                <a:ln w="20358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来！</a:t>
            </a:r>
            <a:endParaRPr lang="en-US" altLang="en-US" sz="48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460375" algn="l" rtl="0" eaLnBrk="0">
              <a:lnSpc>
                <a:spcPts val="2835"/>
              </a:lnSpc>
              <a:spcBef>
                <a:spcPts val="630"/>
              </a:spcBef>
            </a:pP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时代在变化</a:t>
            </a:r>
            <a:r>
              <a:rPr sz="2100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kern="0" spc="-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线下实体对于流量的需求</a:t>
            </a:r>
            <a:r>
              <a:rPr sz="2100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kern="0" spc="-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1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定是这个时代永不改变的话题！</a:t>
            </a:r>
            <a:endParaRPr lang="en-US" altLang="en-US" sz="2100" dirty="0"/>
          </a:p>
          <a:p>
            <a:pPr marL="1147445" algn="l" rtl="0" eaLnBrk="0">
              <a:lnSpc>
                <a:spcPts val="2835"/>
              </a:lnSpc>
              <a:spcBef>
                <a:spcPts val="330"/>
              </a:spcBef>
            </a:pPr>
            <a:r>
              <a:rPr sz="21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对于所有的活动而言</a:t>
            </a:r>
            <a:r>
              <a:rPr sz="2100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kern="0" spc="-5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最贵的一定的流量</a:t>
            </a:r>
            <a:r>
              <a:rPr sz="2100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kern="0" spc="-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那流量从何而来呢！</a:t>
            </a:r>
            <a:endParaRPr lang="en-US" altLang="en-US" sz="2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23370" y="1247733"/>
            <a:ext cx="8948829" cy="5253418"/>
          </a:xfrm>
          <a:prstGeom prst="rect">
            <a:avLst/>
          </a:prstGeom>
        </p:spPr>
      </p:pic>
      <p:pic>
        <p:nvPicPr>
          <p:cNvPr id="532" name="picture 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534" name="textbox 534"/>
          <p:cNvSpPr/>
          <p:nvPr/>
        </p:nvSpPr>
        <p:spPr>
          <a:xfrm>
            <a:off x="873328" y="415969"/>
            <a:ext cx="3081020" cy="652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分销利益分配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   物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2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40" name="picture 5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84651" y="1457397"/>
            <a:ext cx="9327415" cy="2693524"/>
          </a:xfrm>
          <a:prstGeom prst="rect">
            <a:avLst/>
          </a:prstGeom>
        </p:spPr>
      </p:pic>
      <p:sp>
        <p:nvSpPr>
          <p:cNvPr id="542" name="textbox 542"/>
          <p:cNvSpPr/>
          <p:nvPr/>
        </p:nvSpPr>
        <p:spPr>
          <a:xfrm>
            <a:off x="1147633" y="4240745"/>
            <a:ext cx="10093959" cy="1621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205"/>
              </a:lnSpc>
            </a:pP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1、用户到店消费达到一定额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度，可以享受商家的分红【分红比例，分红期限后台自定义，比如20%,</a:t>
            </a:r>
            <a:endParaRPr lang="en-US" altLang="en-US" sz="1800" dirty="0"/>
          </a:p>
          <a:p>
            <a:pPr marL="17780" algn="l" rtl="0" eaLnBrk="0">
              <a:lnSpc>
                <a:spcPts val="2195"/>
              </a:lnSpc>
              <a:spcBef>
                <a:spcPts val="39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30天分红期】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如餐饮店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：用户到店消费100元以上，可以享受消费额度20%,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30天的分红期限。</a:t>
            </a:r>
            <a:endParaRPr lang="en-US" altLang="en-US" sz="1700" dirty="0"/>
          </a:p>
          <a:p>
            <a:pPr marL="19685" algn="l" rtl="0" eaLnBrk="0">
              <a:lnSpc>
                <a:spcPts val="2200"/>
              </a:lnSpc>
              <a:spcBef>
                <a:spcPts val="39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2、用户分销：用户A，推荐给用户B，用户B推荐给用户C,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打开商家的小程序消费后，</a:t>
            </a:r>
            <a:r>
              <a:rPr sz="17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A获得二级</a:t>
            </a:r>
            <a:endParaRPr lang="en-US" altLang="en-US" sz="1700" dirty="0"/>
          </a:p>
          <a:p>
            <a:pPr marL="12700" algn="l" rtl="0" eaLnBrk="0">
              <a:lnSpc>
                <a:spcPts val="2180"/>
              </a:lnSpc>
              <a:spcBef>
                <a:spcPts val="40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分佣、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B获得一级分佣,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且分销关系永久绑定。</a:t>
            </a:r>
            <a:endParaRPr lang="en-US" altLang="en-US" sz="1700" dirty="0"/>
          </a:p>
          <a:p>
            <a:pPr marL="17780" algn="l" rtl="0" eaLnBrk="0">
              <a:lnSpc>
                <a:spcPts val="2210"/>
              </a:lnSpc>
              <a:spcBef>
                <a:spcPts val="39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3、用户由A商家小程序进入B商家小程序消费后，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A商家获得一笔转介金，且永久绑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定关系。</a:t>
            </a:r>
            <a:endParaRPr lang="en-US" altLang="en-US" sz="1700" dirty="0"/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546" name="textbox 546"/>
          <p:cNvSpPr/>
          <p:nvPr/>
        </p:nvSpPr>
        <p:spPr>
          <a:xfrm>
            <a:off x="873328" y="415969"/>
            <a:ext cx="3081020" cy="652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分销利益分配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   物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2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548" name="picture 5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093" y="1796796"/>
            <a:ext cx="633056" cy="1696211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sp>
        <p:nvSpPr>
          <p:cNvPr id="552" name="textbox 552"/>
          <p:cNvSpPr/>
          <p:nvPr/>
        </p:nvSpPr>
        <p:spPr>
          <a:xfrm>
            <a:off x="785442" y="3626877"/>
            <a:ext cx="1442719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用户进商家消费</a:t>
            </a:r>
            <a:endParaRPr lang="en-US" altLang="en-US" sz="1500" dirty="0"/>
          </a:p>
        </p:txBody>
      </p:sp>
      <p:sp>
        <p:nvSpPr>
          <p:cNvPr id="554" name="path"/>
          <p:cNvSpPr/>
          <p:nvPr/>
        </p:nvSpPr>
        <p:spPr>
          <a:xfrm>
            <a:off x="1955291" y="2532888"/>
            <a:ext cx="353568" cy="353567"/>
          </a:xfrm>
          <a:custGeom>
            <a:avLst/>
            <a:gdLst/>
            <a:ahLst/>
            <a:cxnLst/>
            <a:rect l="0" t="0" r="0" b="0"/>
            <a:pathLst>
              <a:path w="556" h="556">
                <a:moveTo>
                  <a:pt x="0" y="0"/>
                </a:moveTo>
                <a:lnTo>
                  <a:pt x="278" y="0"/>
                </a:lnTo>
                <a:lnTo>
                  <a:pt x="556" y="278"/>
                </a:lnTo>
                <a:lnTo>
                  <a:pt x="278" y="556"/>
                </a:lnTo>
                <a:lnTo>
                  <a:pt x="0" y="556"/>
                </a:lnTo>
                <a:lnTo>
                  <a:pt x="278" y="278"/>
                </a:lnTo>
                <a:lnTo>
                  <a:pt x="0" y="0"/>
                </a:lnTo>
              </a:path>
            </a:pathLst>
          </a:custGeom>
          <a:solidFill>
            <a:srgbClr val="D9D9D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"/>
          <p:cNvSpPr/>
          <p:nvPr/>
        </p:nvSpPr>
        <p:spPr>
          <a:xfrm>
            <a:off x="0" y="8255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9217" y="1437281"/>
            <a:ext cx="6946882" cy="5420718"/>
          </a:xfrm>
          <a:prstGeom prst="rect">
            <a:avLst/>
          </a:prstGeom>
        </p:spPr>
      </p:pic>
      <p:sp>
        <p:nvSpPr>
          <p:cNvPr id="560" name="textbox 560"/>
          <p:cNvSpPr/>
          <p:nvPr/>
        </p:nvSpPr>
        <p:spPr>
          <a:xfrm>
            <a:off x="7215568" y="1931022"/>
            <a:ext cx="4015104" cy="3596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4605" algn="l" rtl="0" eaLnBrk="0">
              <a:lnSpc>
                <a:spcPct val="87000"/>
              </a:lnSpc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共享店铺采用的全是微信官方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lang="en-US" altLang="en-US" sz="2000" dirty="0"/>
          </a:p>
          <a:p>
            <a:pPr marL="13335" indent="1905" algn="l" rtl="0" eaLnBrk="0">
              <a:lnSpc>
                <a:spcPct val="127000"/>
              </a:lnSpc>
              <a:spcBef>
                <a:spcPts val="8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商家开通微信支付、</a:t>
            </a:r>
            <a:r>
              <a:rPr sz="2000" kern="0" spc="-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款项自动提   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现到商家法人银行卡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4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用户提现   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自动到账微信零钱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，分红走微信  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官方渠道秒到账。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微信分佣秒结到商家微信零钱包，</a:t>
            </a:r>
            <a:endParaRPr lang="en-US" altLang="en-US" sz="2000" dirty="0"/>
          </a:p>
          <a:p>
            <a:pPr marL="12700" indent="3175" algn="l" rtl="0" eaLnBrk="0">
              <a:lnSpc>
                <a:spcPct val="128000"/>
              </a:lnSpc>
              <a:spcBef>
                <a:spcPts val="40"/>
              </a:spcBef>
            </a:pPr>
            <a:r>
              <a:rPr sz="20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商家和消费者均不用下载任何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,操作简单</a:t>
            </a:r>
            <a:r>
              <a:rPr sz="20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无需改变支付习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惯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平台不接触资金。</a:t>
            </a:r>
            <a:endParaRPr lang="en-US" altLang="en-US" sz="2000" dirty="0"/>
          </a:p>
        </p:txBody>
      </p:sp>
      <p:pic>
        <p:nvPicPr>
          <p:cNvPr id="562" name="picture 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564" name="textbox 564"/>
          <p:cNvSpPr/>
          <p:nvPr/>
        </p:nvSpPr>
        <p:spPr>
          <a:xfrm>
            <a:off x="873328" y="415562"/>
            <a:ext cx="2268220" cy="661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48260" algn="l" rtl="0" eaLnBrk="0">
              <a:lnSpc>
                <a:spcPct val="91000"/>
              </a:lnSpc>
            </a:pPr>
            <a:r>
              <a:rPr lang="en-US"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支付安全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566" name="picture 5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rect"/>
          <p:cNvSpPr/>
          <p:nvPr/>
        </p:nvSpPr>
        <p:spPr>
          <a:xfrm>
            <a:off x="0" y="84455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6" name="picture 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38302" y="1441404"/>
            <a:ext cx="11153697" cy="5442630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8822181" y="1360932"/>
            <a:ext cx="2269490" cy="2376639"/>
            <a:chOff x="0" y="0"/>
            <a:chExt cx="2269490" cy="2376639"/>
          </a:xfrm>
        </p:grpSpPr>
        <p:sp>
          <p:nvSpPr>
            <p:cNvPr id="638" name="rect"/>
            <p:cNvSpPr/>
            <p:nvPr/>
          </p:nvSpPr>
          <p:spPr>
            <a:xfrm>
              <a:off x="0" y="0"/>
              <a:ext cx="2269490" cy="237663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0" name="rect"/>
            <p:cNvSpPr/>
            <p:nvPr/>
          </p:nvSpPr>
          <p:spPr>
            <a:xfrm>
              <a:off x="254" y="1915667"/>
              <a:ext cx="2269235" cy="457200"/>
            </a:xfrm>
            <a:prstGeom prst="rect">
              <a:avLst/>
            </a:prstGeom>
            <a:solidFill>
              <a:srgbClr val="59595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2" name="textbox 642"/>
            <p:cNvSpPr/>
            <p:nvPr/>
          </p:nvSpPr>
          <p:spPr>
            <a:xfrm>
              <a:off x="190131" y="742188"/>
              <a:ext cx="1889760" cy="15487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algn="l" rtl="0" eaLnBrk="0">
                <a:lnSpc>
                  <a:spcPct val="101000"/>
                </a:lnSpc>
              </a:pPr>
              <a:r>
                <a:rPr 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总部统一专业直播为商家引流推广，商家</a:t>
              </a:r>
              <a:r>
                <a:rPr lang="en-US" alt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0</a:t>
              </a:r>
              <a:r>
                <a:rPr lang="zh-CN" altLang="en-US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成本拥抱直播红利。</a:t>
              </a:r>
              <a:endParaRPr lang="zh-CN" altLang="en-US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zh-CN" altLang="en-US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zh-CN" altLang="en-US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478155" algn="l" rtl="0" eaLnBrk="0">
                <a:lnSpc>
                  <a:spcPct val="95000"/>
                </a:lnSpc>
              </a:pPr>
              <a:r>
                <a:rPr lang="zh-CN" sz="17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私域直播</a:t>
              </a:r>
              <a:endParaRPr lang="zh-CN"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44" name="picture 6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825299" y="80367"/>
              <a:ext cx="556967" cy="556967"/>
            </a:xfrm>
            <a:prstGeom prst="rect">
              <a:avLst/>
            </a:prstGeom>
          </p:spPr>
        </p:pic>
      </p:grpSp>
      <p:grpSp>
        <p:nvGrpSpPr>
          <p:cNvPr id="62" name="group 62"/>
          <p:cNvGrpSpPr/>
          <p:nvPr/>
        </p:nvGrpSpPr>
        <p:grpSpPr>
          <a:xfrm rot="21600000">
            <a:off x="1028700" y="3985259"/>
            <a:ext cx="2269858" cy="2376131"/>
            <a:chOff x="0" y="0"/>
            <a:chExt cx="2269858" cy="2376131"/>
          </a:xfrm>
        </p:grpSpPr>
        <p:sp>
          <p:nvSpPr>
            <p:cNvPr id="646" name="rect"/>
            <p:cNvSpPr/>
            <p:nvPr/>
          </p:nvSpPr>
          <p:spPr>
            <a:xfrm>
              <a:off x="0" y="0"/>
              <a:ext cx="2269858" cy="23761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48" name="picture 6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1914144"/>
              <a:ext cx="2269235" cy="457200"/>
            </a:xfrm>
            <a:prstGeom prst="rect">
              <a:avLst/>
            </a:prstGeom>
          </p:spPr>
        </p:pic>
        <p:sp>
          <p:nvSpPr>
            <p:cNvPr id="650" name="textbox 650"/>
            <p:cNvSpPr/>
            <p:nvPr/>
          </p:nvSpPr>
          <p:spPr>
            <a:xfrm>
              <a:off x="190004" y="711200"/>
              <a:ext cx="1890395" cy="15760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marL="13970" algn="l" rtl="0" eaLnBrk="0">
                <a:lnSpc>
                  <a:spcPct val="95000"/>
                </a:lnSpc>
              </a:pPr>
              <a:r>
                <a:rPr 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拼团模式植入，一拖</a:t>
              </a:r>
              <a:r>
                <a:rPr lang="en-US" alt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N</a:t>
              </a:r>
              <a:r>
                <a:rPr lang="zh-CN" altLang="en-US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等老带新玩法助力商家裂变新客户</a:t>
              </a:r>
              <a:r>
                <a:rPr sz="1500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970" algn="l" rtl="0" eaLnBrk="0">
                <a:lnSpc>
                  <a:spcPct val="95000"/>
                </a:lnSpc>
              </a:pPr>
              <a:endParaRPr lang="en-US" altLang="en-US"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970" algn="l" rtl="0" eaLnBrk="0">
                <a:lnSpc>
                  <a:spcPct val="95000"/>
                </a:lnSpc>
              </a:pPr>
              <a:endParaRPr lang="en-US" altLang="en-US" sz="15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800" dirty="0"/>
            </a:p>
            <a:p>
              <a:pPr marL="49657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lang="zh-CN"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经典拼团</a:t>
              </a:r>
              <a:endPara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52" name="picture 6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831151" y="30479"/>
              <a:ext cx="606475" cy="606475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 rot="21600000">
            <a:off x="1031112" y="1410462"/>
            <a:ext cx="2269871" cy="2376639"/>
            <a:chOff x="-635" y="49530"/>
            <a:chExt cx="2269871" cy="2376639"/>
          </a:xfrm>
        </p:grpSpPr>
        <p:sp>
          <p:nvSpPr>
            <p:cNvPr id="654" name="rect"/>
            <p:cNvSpPr/>
            <p:nvPr/>
          </p:nvSpPr>
          <p:spPr>
            <a:xfrm>
              <a:off x="-635" y="49530"/>
              <a:ext cx="2269350" cy="237663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56" name="picture 6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1915667"/>
              <a:ext cx="2269236" cy="457200"/>
            </a:xfrm>
            <a:prstGeom prst="rect">
              <a:avLst/>
            </a:prstGeom>
          </p:spPr>
        </p:pic>
        <p:sp>
          <p:nvSpPr>
            <p:cNvPr id="658" name="textbox 658"/>
            <p:cNvSpPr/>
            <p:nvPr/>
          </p:nvSpPr>
          <p:spPr>
            <a:xfrm>
              <a:off x="189433" y="662495"/>
              <a:ext cx="1887854" cy="15367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" dirty="0"/>
            </a:p>
            <a:p>
              <a:pPr algn="l" rtl="0" eaLnBrk="0">
                <a:lnSpc>
                  <a:spcPct val="101000"/>
                </a:lnSpc>
              </a:pPr>
              <a:r>
                <a:rPr lang="zh-CN" sz="1500" kern="0" spc="-3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  <a:sym typeface="+mn-ea"/>
                </a:rPr>
                <a:t>阶梯式分销创新升级，</a:t>
              </a:r>
              <a:endParaRPr lang="zh-CN"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r>
                <a:rPr lang="zh-CN" sz="1500" kern="0" spc="-3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  <a:sym typeface="+mn-ea"/>
                </a:rPr>
                <a:t>商家可根据不同的消费金额或指定商品设置不同的分销分红规则</a:t>
              </a:r>
              <a:endParaRPr lang="zh-CN"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5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9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494030" algn="l" rtl="0" eaLnBrk="0">
                <a:lnSpc>
                  <a:spcPct val="96000"/>
                </a:lnSpc>
              </a:pPr>
              <a:r>
                <a:rPr lang="zh-CN"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微股东升级</a:t>
              </a:r>
              <a:endPara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60" name="picture 6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943350" y="92744"/>
              <a:ext cx="569344" cy="532213"/>
            </a:xfrm>
            <a:prstGeom prst="rect">
              <a:avLst/>
            </a:prstGeom>
          </p:spPr>
        </p:pic>
      </p:grpSp>
      <p:grpSp>
        <p:nvGrpSpPr>
          <p:cNvPr id="66" name="group 66"/>
          <p:cNvGrpSpPr/>
          <p:nvPr/>
        </p:nvGrpSpPr>
        <p:grpSpPr>
          <a:xfrm rot="21600000">
            <a:off x="6225438" y="1360932"/>
            <a:ext cx="2269337" cy="2376639"/>
            <a:chOff x="0" y="0"/>
            <a:chExt cx="2269337" cy="2376639"/>
          </a:xfrm>
        </p:grpSpPr>
        <p:sp>
          <p:nvSpPr>
            <p:cNvPr id="662" name="rect"/>
            <p:cNvSpPr/>
            <p:nvPr/>
          </p:nvSpPr>
          <p:spPr>
            <a:xfrm>
              <a:off x="0" y="0"/>
              <a:ext cx="2269337" cy="237663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64" name="picture 6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01" y="1915667"/>
              <a:ext cx="2269235" cy="457200"/>
            </a:xfrm>
            <a:prstGeom prst="rect">
              <a:avLst/>
            </a:prstGeom>
          </p:spPr>
        </p:pic>
        <p:sp>
          <p:nvSpPr>
            <p:cNvPr id="666" name="textbox 666"/>
            <p:cNvSpPr/>
            <p:nvPr/>
          </p:nvSpPr>
          <p:spPr>
            <a:xfrm>
              <a:off x="191655" y="805878"/>
              <a:ext cx="1888489" cy="1484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algn="l" rtl="0" eaLnBrk="0">
                <a:lnSpc>
                  <a:spcPct val="105000"/>
                </a:lnSpc>
              </a:pPr>
              <a:r>
                <a:rPr lang="zh-CN" sz="1500" kern="0" spc="10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每周会员日抽奖，增加用户粘性，支持三种抽奖模式，</a:t>
              </a:r>
              <a:r>
                <a:rPr lang="en-US" altLang="zh-CN" sz="1500" kern="0" spc="10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5</a:t>
              </a:r>
              <a:r>
                <a:rPr lang="zh-CN" altLang="en-US" sz="1500" kern="0" spc="10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种抽奖商品</a:t>
              </a: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400" dirty="0"/>
            </a:p>
            <a:p>
              <a:pPr marL="506730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lang="zh-CN" sz="17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会员日抽奖</a:t>
              </a:r>
              <a:endParaRPr lang="zh-CN"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68" name="picture 6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905837" y="80367"/>
              <a:ext cx="482705" cy="556967"/>
            </a:xfrm>
            <a:prstGeom prst="rect">
              <a:avLst/>
            </a:prstGeom>
          </p:spPr>
        </p:pic>
      </p:grpSp>
      <p:grpSp>
        <p:nvGrpSpPr>
          <p:cNvPr id="68" name="group 68"/>
          <p:cNvGrpSpPr/>
          <p:nvPr/>
        </p:nvGrpSpPr>
        <p:grpSpPr>
          <a:xfrm rot="21600000">
            <a:off x="3628644" y="1360932"/>
            <a:ext cx="2269236" cy="2376639"/>
            <a:chOff x="0" y="0"/>
            <a:chExt cx="2269236" cy="2376639"/>
          </a:xfrm>
        </p:grpSpPr>
        <p:sp>
          <p:nvSpPr>
            <p:cNvPr id="670" name="rect"/>
            <p:cNvSpPr/>
            <p:nvPr/>
          </p:nvSpPr>
          <p:spPr>
            <a:xfrm>
              <a:off x="0" y="0"/>
              <a:ext cx="2269235" cy="237663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2" name="rect"/>
            <p:cNvSpPr/>
            <p:nvPr/>
          </p:nvSpPr>
          <p:spPr>
            <a:xfrm>
              <a:off x="0" y="1915667"/>
              <a:ext cx="2269236" cy="457200"/>
            </a:xfrm>
            <a:prstGeom prst="rect">
              <a:avLst/>
            </a:prstGeom>
            <a:solidFill>
              <a:srgbClr val="59595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4" name="textbox 674"/>
            <p:cNvSpPr/>
            <p:nvPr/>
          </p:nvSpPr>
          <p:spPr>
            <a:xfrm>
              <a:off x="190614" y="742061"/>
              <a:ext cx="1888489" cy="14478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106000"/>
                </a:lnSpc>
              </a:pPr>
              <a:r>
                <a:rPr lang="zh-CN" sz="1500" kern="0" spc="10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商品限时秒杀，创造限购紧张氛围，提高客户购买率</a:t>
              </a: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400" dirty="0"/>
            </a:p>
            <a:p>
              <a:pPr marL="48831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lang="zh-CN"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限时秒杀</a:t>
              </a:r>
              <a:endPara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76" name="picture 6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887412" y="55613"/>
              <a:ext cx="606475" cy="606475"/>
            </a:xfrm>
            <a:prstGeom prst="rect">
              <a:avLst/>
            </a:prstGeom>
          </p:spPr>
        </p:pic>
      </p:grpSp>
      <p:sp>
        <p:nvSpPr>
          <p:cNvPr id="678" name="rect"/>
          <p:cNvSpPr/>
          <p:nvPr/>
        </p:nvSpPr>
        <p:spPr>
          <a:xfrm>
            <a:off x="3626230" y="3896359"/>
            <a:ext cx="2269706" cy="237613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70" name="group 70"/>
          <p:cNvGrpSpPr/>
          <p:nvPr/>
        </p:nvGrpSpPr>
        <p:grpSpPr>
          <a:xfrm rot="21600000">
            <a:off x="6222491" y="3985259"/>
            <a:ext cx="2269565" cy="2376131"/>
            <a:chOff x="0" y="0"/>
            <a:chExt cx="2269565" cy="2376131"/>
          </a:xfrm>
        </p:grpSpPr>
        <p:sp>
          <p:nvSpPr>
            <p:cNvPr id="680" name="rect"/>
            <p:cNvSpPr/>
            <p:nvPr/>
          </p:nvSpPr>
          <p:spPr>
            <a:xfrm>
              <a:off x="0" y="0"/>
              <a:ext cx="2269565" cy="23761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82" name="picture 6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1914144"/>
              <a:ext cx="2269236" cy="457200"/>
            </a:xfrm>
            <a:prstGeom prst="rect">
              <a:avLst/>
            </a:prstGeom>
          </p:spPr>
        </p:pic>
        <p:sp>
          <p:nvSpPr>
            <p:cNvPr id="684" name="textbox 684"/>
            <p:cNvSpPr/>
            <p:nvPr/>
          </p:nvSpPr>
          <p:spPr>
            <a:xfrm>
              <a:off x="190537" y="68319"/>
              <a:ext cx="1889760" cy="22186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781050" algn="l" rtl="0" eaLnBrk="0">
                <a:lnSpc>
                  <a:spcPct val="85000"/>
                </a:lnSpc>
              </a:pPr>
              <a:endParaRPr lang="en-US" altLang="en-US" sz="3800" dirty="0"/>
            </a:p>
            <a:p>
              <a:pPr algn="l" rtl="0" eaLnBrk="0">
                <a:lnSpc>
                  <a:spcPct val="113000"/>
                </a:lnSpc>
              </a:pPr>
              <a:r>
                <a:rPr lang="zh-CN" sz="1500" kern="0" spc="8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营销大数据投屏，实时掌握活动动态，随时调整营销规则</a:t>
              </a:r>
              <a:endParaRPr lang="zh-CN"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3000"/>
                </a:lnSpc>
              </a:pPr>
              <a:endParaRPr lang="zh-CN" altLang="en-US"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58039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lang="zh-CN"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大数据投屏</a:t>
              </a:r>
              <a:endPara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8819388" y="3985259"/>
            <a:ext cx="2269426" cy="2376169"/>
            <a:chOff x="0" y="0"/>
            <a:chExt cx="2269426" cy="2376169"/>
          </a:xfrm>
        </p:grpSpPr>
        <p:sp>
          <p:nvSpPr>
            <p:cNvPr id="686" name="rect"/>
            <p:cNvSpPr/>
            <p:nvPr/>
          </p:nvSpPr>
          <p:spPr>
            <a:xfrm>
              <a:off x="0" y="0"/>
              <a:ext cx="2269426" cy="23761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8" name="rect"/>
            <p:cNvSpPr/>
            <p:nvPr/>
          </p:nvSpPr>
          <p:spPr>
            <a:xfrm>
              <a:off x="0" y="1914144"/>
              <a:ext cx="2269235" cy="457200"/>
            </a:xfrm>
            <a:prstGeom prst="rect">
              <a:avLst/>
            </a:prstGeom>
            <a:solidFill>
              <a:srgbClr val="59595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0" name="textbox 690"/>
            <p:cNvSpPr/>
            <p:nvPr/>
          </p:nvSpPr>
          <p:spPr>
            <a:xfrm>
              <a:off x="192099" y="800100"/>
              <a:ext cx="1888489" cy="15760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algn="l" rtl="0" eaLnBrk="0">
                <a:lnSpc>
                  <a:spcPct val="107000"/>
                </a:lnSpc>
              </a:pPr>
              <a:r>
                <a:rPr 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更多功能、、、</a:t>
              </a:r>
              <a:endParaRPr lang="zh-CN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r>
                <a:rPr lang="zh-CN" sz="1500" kern="0" spc="1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宋体" panose="02010600030101010101" pitchFamily="2" charset="-122"/>
                  <a:cs typeface="微软雅黑" panose="020B0503020204020204" charset="-122"/>
                </a:rPr>
                <a:t>敬请期待！</a:t>
              </a:r>
              <a:endParaRPr lang="zh-CN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lang="zh-CN" altLang="en-US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lang="zh-CN" altLang="en-US" sz="15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lang="en-US" altLang="en-US" sz="1100" dirty="0"/>
            </a:p>
            <a:p>
              <a:pPr marL="473710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lang="zh-CN"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敬请期待</a:t>
              </a:r>
              <a:endPara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692" name="picture 69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862838" y="96347"/>
              <a:ext cx="549730" cy="474767"/>
            </a:xfrm>
            <a:prstGeom prst="rect">
              <a:avLst/>
            </a:prstGeom>
          </p:spPr>
        </p:pic>
      </p:grpSp>
      <p:sp>
        <p:nvSpPr>
          <p:cNvPr id="694" name="rect"/>
          <p:cNvSpPr/>
          <p:nvPr/>
        </p:nvSpPr>
        <p:spPr>
          <a:xfrm>
            <a:off x="3625595" y="5899403"/>
            <a:ext cx="2269235" cy="457200"/>
          </a:xfrm>
          <a:prstGeom prst="rect">
            <a:avLst/>
          </a:prstGeom>
          <a:solidFill>
            <a:srgbClr val="59595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6" name="textbox 696"/>
          <p:cNvSpPr/>
          <p:nvPr/>
        </p:nvSpPr>
        <p:spPr>
          <a:xfrm>
            <a:off x="3707130" y="4900295"/>
            <a:ext cx="2106295" cy="1518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algn="l" rtl="0" eaLnBrk="0">
              <a:lnSpc>
                <a:spcPct val="106000"/>
              </a:lnSpc>
            </a:pPr>
            <a:r>
              <a:rPr lang="zh-CN" sz="15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每一个订单都可以溯源员工，提高员工积极性。</a:t>
            </a:r>
            <a:endParaRPr lang="zh-CN" sz="1500" kern="0" spc="-20" dirty="0">
              <a:solidFill>
                <a:srgbClr val="7F7F7F">
                  <a:alpha val="100000"/>
                </a:srgb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zh-CN" altLang="en-US" sz="1500" kern="0" spc="-20" dirty="0">
              <a:solidFill>
                <a:srgbClr val="7F7F7F">
                  <a:alpha val="100000"/>
                </a:srgb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zh-CN" altLang="en-US" sz="1500" kern="0" spc="-20" dirty="0">
              <a:solidFill>
                <a:srgbClr val="7F7F7F">
                  <a:alpha val="100000"/>
                </a:srgb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marL="12700" algn="ctr" rtl="0" eaLnBrk="0">
              <a:lnSpc>
                <a:spcPct val="95000"/>
              </a:lnSpc>
              <a:spcBef>
                <a:spcPts val="5"/>
              </a:spcBef>
              <a:tabLst>
                <a:tab pos="694055" algn="l"/>
              </a:tabLst>
            </a:pPr>
            <a:r>
              <a:rPr lang="zh-CN"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员工业绩溯源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en-US" sz="1700" dirty="0"/>
          </a:p>
        </p:txBody>
      </p:sp>
      <p:pic>
        <p:nvPicPr>
          <p:cNvPr id="698" name="picture 6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700" name="textbox 700"/>
          <p:cNvSpPr/>
          <p:nvPr/>
        </p:nvSpPr>
        <p:spPr>
          <a:xfrm>
            <a:off x="873328" y="415562"/>
            <a:ext cx="2268220" cy="661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48260" algn="l" rtl="0" eaLnBrk="0">
              <a:lnSpc>
                <a:spcPct val="91000"/>
              </a:lnSpc>
            </a:pPr>
            <a:r>
              <a:rPr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sz="32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持续更新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702" name="picture 7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485446" y="4066279"/>
            <a:ext cx="555936" cy="5180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08" name="picture 7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710" name="textbox 710"/>
          <p:cNvSpPr/>
          <p:nvPr/>
        </p:nvSpPr>
        <p:spPr>
          <a:xfrm>
            <a:off x="873328" y="416783"/>
            <a:ext cx="8607425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48260" algn="l" rtl="0" eaLnBrk="0">
              <a:lnSpc>
                <a:spcPct val="91000"/>
              </a:lnSpc>
            </a:pPr>
            <a:r>
              <a:rPr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公司资质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2605405" algn="l" rtl="0" eaLnBrk="0">
              <a:lnSpc>
                <a:spcPts val="4750"/>
              </a:lnSpc>
              <a:spcBef>
                <a:spcPts val="1060"/>
              </a:spcBef>
            </a:pPr>
            <a:r>
              <a:rPr sz="3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众多企业为什么选择我们?</a:t>
            </a:r>
            <a:endParaRPr lang="en-US" altLang="en-US" sz="35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r" rtl="0" eaLnBrk="0">
              <a:lnSpc>
                <a:spcPct val="94000"/>
              </a:lnSpc>
              <a:spcBef>
                <a:spcPts val="0"/>
              </a:spcBef>
            </a:pPr>
            <a:r>
              <a:rPr sz="27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帮助企业轻松拓客</a:t>
            </a:r>
            <a:r>
              <a:rPr sz="2700" kern="0" spc="-3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kern="0" spc="-6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综合效率提升两倍以上</a:t>
            </a:r>
            <a:endParaRPr lang="en-US" altLang="en-US" sz="2700" dirty="0"/>
          </a:p>
        </p:txBody>
      </p:sp>
      <p:pic>
        <p:nvPicPr>
          <p:cNvPr id="712" name="picture 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73413" y="3723728"/>
            <a:ext cx="2406478" cy="1216549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80976" y="5436996"/>
            <a:ext cx="2446122" cy="1230690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48555" y="4574540"/>
            <a:ext cx="3312350" cy="1400174"/>
          </a:xfrm>
          <a:prstGeom prst="rect">
            <a:avLst/>
          </a:prstGeom>
        </p:spPr>
      </p:pic>
      <p:pic>
        <p:nvPicPr>
          <p:cNvPr id="718" name="picture 7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40491" y="2839084"/>
            <a:ext cx="3312159" cy="1400683"/>
          </a:xfrm>
          <a:prstGeom prst="rect">
            <a:avLst/>
          </a:prstGeom>
        </p:spPr>
      </p:pic>
      <p:sp>
        <p:nvSpPr>
          <p:cNvPr id="720" name="textbox 720"/>
          <p:cNvSpPr/>
          <p:nvPr/>
        </p:nvSpPr>
        <p:spPr>
          <a:xfrm>
            <a:off x="4738306" y="3207811"/>
            <a:ext cx="2762885" cy="2647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580390" algn="l" rtl="0" eaLnBrk="0">
              <a:lnSpc>
                <a:spcPct val="91000"/>
              </a:lnSpc>
            </a:pPr>
            <a:r>
              <a:rPr sz="26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10000家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2000" dirty="0"/>
          </a:p>
          <a:p>
            <a:pPr marL="64770" algn="l" rtl="0" eaLnBrk="0">
              <a:lnSpc>
                <a:spcPct val="96000"/>
              </a:lnSpc>
              <a:spcBef>
                <a:spcPts val="1235"/>
              </a:spcBef>
            </a:pPr>
            <a:r>
              <a:rPr sz="17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企事业单位的选择和</a:t>
            </a: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肯定</a:t>
            </a:r>
            <a:endParaRPr lang="en-US" altLang="en-US" sz="17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marL="779780" algn="l" rtl="0" eaLnBrk="0">
              <a:lnSpc>
                <a:spcPct val="85000"/>
              </a:lnSpc>
              <a:spcBef>
                <a:spcPts val="790"/>
              </a:spcBef>
            </a:pPr>
            <a:r>
              <a:rPr sz="26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200万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2000" dirty="0"/>
          </a:p>
          <a:p>
            <a:pPr marL="1036955" indent="-1024255" algn="l" rtl="0" eaLnBrk="0">
              <a:lnSpc>
                <a:spcPct val="101000"/>
              </a:lnSpc>
              <a:spcBef>
                <a:spcPts val="60"/>
              </a:spcBef>
            </a:pP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百万资金投入</a:t>
            </a:r>
            <a:r>
              <a:rPr sz="17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多个版本迭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代升级</a:t>
            </a:r>
            <a:endParaRPr lang="en-US" altLang="en-US" sz="1700" dirty="0"/>
          </a:p>
        </p:txBody>
      </p:sp>
      <p:pic>
        <p:nvPicPr>
          <p:cNvPr id="722" name="picture 7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3705" y="5436996"/>
            <a:ext cx="2444475" cy="1256065"/>
          </a:xfrm>
          <a:prstGeom prst="rect">
            <a:avLst/>
          </a:prstGeom>
        </p:spPr>
      </p:pic>
      <p:pic>
        <p:nvPicPr>
          <p:cNvPr id="724" name="picture 7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4561" y="3723728"/>
            <a:ext cx="2406478" cy="1216549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72084" y="2839084"/>
            <a:ext cx="3313175" cy="1400683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80656" y="4563744"/>
            <a:ext cx="3312223" cy="1400175"/>
          </a:xfrm>
          <a:prstGeom prst="rect">
            <a:avLst/>
          </a:prstGeom>
        </p:spPr>
      </p:pic>
      <p:sp>
        <p:nvSpPr>
          <p:cNvPr id="730" name="textbox 730"/>
          <p:cNvSpPr/>
          <p:nvPr/>
        </p:nvSpPr>
        <p:spPr>
          <a:xfrm>
            <a:off x="1032878" y="3214161"/>
            <a:ext cx="2537460" cy="2508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231775" algn="l" rtl="0" eaLnBrk="0">
              <a:lnSpc>
                <a:spcPct val="82000"/>
              </a:lnSpc>
            </a:pPr>
            <a:r>
              <a:rPr sz="26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10年+ </a:t>
            </a: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技术沉淀</a:t>
            </a:r>
            <a:endParaRPr lang="en-US" altLang="en-US" sz="2000" dirty="0"/>
          </a:p>
          <a:p>
            <a:pPr marL="118745" algn="l" rtl="0" eaLnBrk="0">
              <a:lnSpc>
                <a:spcPts val="3255"/>
              </a:lnSpc>
            </a:pP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核心技术工作经验均有</a:t>
            </a:r>
            <a:endParaRPr lang="en-US" altLang="en-US" sz="17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826770" algn="l" rtl="0" eaLnBrk="0">
              <a:lnSpc>
                <a:spcPts val="3435"/>
              </a:lnSpc>
              <a:spcBef>
                <a:spcPts val="780"/>
              </a:spcBef>
            </a:pPr>
            <a:r>
              <a:rPr sz="26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sz="20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20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老客户为我们介绍新客户</a:t>
            </a:r>
            <a:endParaRPr lang="en-US" altLang="en-US" sz="1700" dirty="0"/>
          </a:p>
        </p:txBody>
      </p:sp>
      <p:pic>
        <p:nvPicPr>
          <p:cNvPr id="732" name="picture 7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240684" y="3723728"/>
            <a:ext cx="2408296" cy="1216549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208264" y="2839084"/>
            <a:ext cx="3313176" cy="1400683"/>
          </a:xfrm>
          <a:prstGeom prst="rect">
            <a:avLst/>
          </a:prstGeom>
        </p:spPr>
      </p:pic>
      <p:pic>
        <p:nvPicPr>
          <p:cNvPr id="736" name="picture 7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272746" y="5436996"/>
            <a:ext cx="2444475" cy="1256065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240267" y="4563744"/>
            <a:ext cx="3312223" cy="1400175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8227984" y="3711028"/>
            <a:ext cx="2433954" cy="1264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4000"/>
              </a:lnSpc>
            </a:pPr>
            <a:endParaRPr lang="en-US" altLang="en-US" sz="100" dirty="0"/>
          </a:p>
          <a:p>
            <a:pPr marL="919480" algn="l" rtl="0" eaLnBrk="0">
              <a:lnSpc>
                <a:spcPct val="95000"/>
              </a:lnSpc>
            </a:pP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专业技术团队</a:t>
            </a:r>
            <a:endParaRPr lang="en-US" altLang="en-US" sz="1700" dirty="0"/>
          </a:p>
        </p:txBody>
      </p:sp>
      <p:sp>
        <p:nvSpPr>
          <p:cNvPr id="742" name="textbox 742"/>
          <p:cNvSpPr/>
          <p:nvPr/>
        </p:nvSpPr>
        <p:spPr>
          <a:xfrm>
            <a:off x="8401469" y="4959994"/>
            <a:ext cx="2994025" cy="885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882650" algn="l" rtl="0" eaLnBrk="0">
              <a:lnSpc>
                <a:spcPct val="85000"/>
              </a:lnSpc>
            </a:pPr>
            <a:r>
              <a:rPr sz="26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</a:t>
            </a: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2000" dirty="0"/>
          </a:p>
          <a:p>
            <a:pPr marL="1152525" indent="-1139825" algn="l" rtl="0" eaLnBrk="0">
              <a:lnSpc>
                <a:spcPct val="100000"/>
              </a:lnSpc>
              <a:spcBef>
                <a:spcPts val="40"/>
              </a:spcBef>
            </a:pP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深度融合技术、</a:t>
            </a:r>
            <a:r>
              <a:rPr sz="1700" kern="0" spc="-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用户体</a:t>
            </a:r>
            <a:r>
              <a:rPr sz="17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验、</a:t>
            </a:r>
            <a:r>
              <a:rPr sz="1700" kern="0" spc="-4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客场景</a:t>
            </a:r>
            <a:endParaRPr lang="en-US" altLang="en-US" sz="1700" dirty="0"/>
          </a:p>
        </p:txBody>
      </p:sp>
      <p:pic>
        <p:nvPicPr>
          <p:cNvPr id="744" name="picture 7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sp>
        <p:nvSpPr>
          <p:cNvPr id="746" name="textbox 746"/>
          <p:cNvSpPr/>
          <p:nvPr/>
        </p:nvSpPr>
        <p:spPr>
          <a:xfrm>
            <a:off x="9375151" y="3217138"/>
            <a:ext cx="932180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6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30人</a:t>
            </a:r>
            <a:r>
              <a:rPr sz="20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0" y="427092"/>
            <a:ext cx="12192000" cy="1258451"/>
            <a:chOff x="0" y="0"/>
            <a:chExt cx="12192000" cy="1258451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650375"/>
              <a:ext cx="12192000" cy="608076"/>
            </a:xfrm>
            <a:prstGeom prst="rect">
              <a:avLst/>
            </a:prstGeom>
          </p:spPr>
        </p:pic>
        <p:sp>
          <p:nvSpPr>
            <p:cNvPr id="38" name="textbox 38"/>
            <p:cNvSpPr/>
            <p:nvPr/>
          </p:nvSpPr>
          <p:spPr>
            <a:xfrm>
              <a:off x="1539277" y="-12700"/>
              <a:ext cx="9671050" cy="12141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lang="en-US" altLang="en-US" sz="100" dirty="0"/>
            </a:p>
            <a:p>
              <a:pPr marL="163195" algn="l" rtl="0" eaLnBrk="0">
                <a:lnSpc>
                  <a:spcPct val="91000"/>
                </a:lnSpc>
              </a:pPr>
              <a:r>
                <a:rPr sz="3200" b="1" kern="0" spc="-3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举例</a:t>
              </a:r>
              <a:endParaRPr lang="en-US" altLang="en-US" sz="32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500" dirty="0"/>
            </a:p>
            <a:p>
              <a:pPr algn="r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到某一商家消费</a:t>
              </a:r>
              <a:r>
                <a:rPr sz="2300" b="1" kern="0" spc="-3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2300" b="1" kern="0" spc="-5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消费10</a:t>
              </a:r>
              <a:r>
                <a:rPr lang="en-US"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0元之后成为商家股东</a:t>
              </a:r>
              <a:r>
                <a:rPr sz="2300" b="1" kern="0" spc="-3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2300" b="1" kern="0" spc="-5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享受商家的优惠活动。</a:t>
              </a:r>
              <a:endParaRPr lang="en-US" altLang="en-US" sz="2300" dirty="0"/>
            </a:p>
          </p:txBody>
        </p:sp>
      </p:grpSp>
      <p:sp>
        <p:nvSpPr>
          <p:cNvPr id="40" name="textbox 40"/>
          <p:cNvSpPr/>
          <p:nvPr/>
        </p:nvSpPr>
        <p:spPr>
          <a:xfrm>
            <a:off x="-12700" y="-12700"/>
            <a:ext cx="1723389" cy="164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marL="626110" algn="l" rtl="0" eaLnBrk="0">
              <a:lnSpc>
                <a:spcPct val="90000"/>
              </a:lnSpc>
              <a:spcBef>
                <a:spcPts val="5"/>
              </a:spcBef>
              <a:tabLst>
                <a:tab pos="902335" algn="l"/>
              </a:tabLst>
            </a:pPr>
            <a:r>
              <a:rPr sz="3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</a:t>
            </a:r>
            <a:endParaRPr lang="en-US" altLang="en-US" sz="3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952500" algn="l" rtl="0" eaLnBrk="0">
              <a:lnSpc>
                <a:spcPct val="94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顾客</a:t>
            </a:r>
            <a:endParaRPr lang="en-US" altLang="en-US" sz="23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graphicFrame>
        <p:nvGraphicFramePr>
          <p:cNvPr id="44" name="table 4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42055" y="1816735"/>
          <a:ext cx="5132070" cy="368300"/>
        </p:xfrm>
        <a:graphic>
          <a:graphicData uri="http://schemas.openxmlformats.org/drawingml/2006/table">
            <a:tbl>
              <a:tblPr/>
              <a:tblGrid>
                <a:gridCol w="5132070"/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03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案例1：</a:t>
                      </a:r>
                      <a:r>
                        <a:rPr sz="1700" b="1" kern="0" spc="-3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享受消费10</a:t>
                      </a:r>
                      <a:r>
                        <a:rPr lang="en-US"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0元</a:t>
                      </a:r>
                      <a:r>
                        <a:rPr lang="zh-CN"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分红</a:t>
                      </a:r>
                      <a:r>
                        <a:rPr lang="en-US"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17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00元的优</a:t>
                      </a:r>
                      <a:r>
                        <a:rPr sz="17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惠活动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 descr="WPS图片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65" y="2508885"/>
            <a:ext cx="6482080" cy="3856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74125" y="3145790"/>
            <a:ext cx="1918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：什么是分红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：分红的逻辑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：优惠券的用法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 sz="1200">
                <a:ea typeface="宋体" panose="02010600030101010101" pitchFamily="2" charset="-122"/>
              </a:rPr>
              <a:t>（下单领取，商家赠送，朋友赠送，新客优惠券</a:t>
            </a:r>
            <a:r>
              <a:rPr lang="zh-CN" altLang="en-US">
                <a:ea typeface="宋体" panose="02010600030101010101" pitchFamily="2" charset="-122"/>
              </a:rPr>
              <a:t>）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0" y="427092"/>
            <a:ext cx="12192000" cy="1258451"/>
            <a:chOff x="0" y="0"/>
            <a:chExt cx="12192000" cy="1258451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650375"/>
              <a:ext cx="12192000" cy="608076"/>
            </a:xfrm>
            <a:prstGeom prst="rect">
              <a:avLst/>
            </a:prstGeom>
          </p:spPr>
        </p:pic>
        <p:sp>
          <p:nvSpPr>
            <p:cNvPr id="54" name="textbox 54"/>
            <p:cNvSpPr/>
            <p:nvPr/>
          </p:nvSpPr>
          <p:spPr>
            <a:xfrm>
              <a:off x="1539277" y="-12700"/>
              <a:ext cx="9671050" cy="12141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lang="en-US" altLang="en-US" sz="100" dirty="0"/>
            </a:p>
            <a:p>
              <a:pPr marL="163195" algn="l" rtl="0" eaLnBrk="0">
                <a:lnSpc>
                  <a:spcPct val="91000"/>
                </a:lnSpc>
              </a:pPr>
              <a:r>
                <a:rPr sz="3200" b="1" kern="0" spc="-3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举例</a:t>
              </a:r>
              <a:endParaRPr lang="en-US" altLang="en-US" sz="32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500" dirty="0"/>
            </a:p>
            <a:p>
              <a:pPr algn="r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到某一商家消费</a:t>
              </a:r>
              <a:r>
                <a:rPr sz="2300" b="1" kern="0" spc="-3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2300" b="1" kern="0" spc="-5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消费1</a:t>
              </a:r>
              <a:r>
                <a:rPr lang="en-US"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00元之后成为商家股东</a:t>
              </a:r>
              <a:r>
                <a:rPr sz="2300" b="1" kern="0" spc="-3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2300" b="1" kern="0" spc="-5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3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享受商家的优惠活动。</a:t>
              </a:r>
              <a:endParaRPr lang="en-US" altLang="en-US" sz="2300" dirty="0"/>
            </a:p>
          </p:txBody>
        </p:sp>
      </p:grpSp>
      <p:sp>
        <p:nvSpPr>
          <p:cNvPr id="56" name="textbox 56"/>
          <p:cNvSpPr/>
          <p:nvPr/>
        </p:nvSpPr>
        <p:spPr>
          <a:xfrm>
            <a:off x="-12700" y="-12700"/>
            <a:ext cx="1723389" cy="164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marL="626110" algn="l" rtl="0" eaLnBrk="0">
              <a:lnSpc>
                <a:spcPct val="90000"/>
              </a:lnSpc>
              <a:spcBef>
                <a:spcPts val="5"/>
              </a:spcBef>
              <a:tabLst>
                <a:tab pos="902335" algn="l"/>
              </a:tabLst>
            </a:pPr>
            <a:r>
              <a:rPr sz="3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</a:t>
            </a:r>
            <a:endParaRPr lang="en-US" altLang="en-US" sz="3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952500" algn="l" rtl="0" eaLnBrk="0">
              <a:lnSpc>
                <a:spcPct val="94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顾客</a:t>
            </a:r>
            <a:endParaRPr lang="en-US" altLang="en-US" sz="2300" dirty="0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graphicFrame>
        <p:nvGraphicFramePr>
          <p:cNvPr id="60" name="table 6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216400" y="1816735"/>
          <a:ext cx="3404235" cy="368300"/>
        </p:xfrm>
        <a:graphic>
          <a:graphicData uri="http://schemas.openxmlformats.org/drawingml/2006/table">
            <a:tbl>
              <a:tblPr/>
              <a:tblGrid>
                <a:gridCol w="3404235"/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003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案例2：</a:t>
                      </a:r>
                      <a:r>
                        <a:rPr sz="1700" b="1" kern="0" spc="-3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消费10</a:t>
                      </a:r>
                      <a:r>
                        <a:rPr lang="en-US" sz="17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7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0元送100</a:t>
                      </a:r>
                      <a:r>
                        <a:rPr sz="1700" b="1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0元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 descr="WPS图片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20" y="2712720"/>
            <a:ext cx="6598285" cy="3695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08365" y="2835910"/>
            <a:ext cx="290766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：什么是阶梯分销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：阶梯分销的规则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：阶梯分销适用的场景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 sz="1200">
                <a:ea typeface="宋体" panose="02010600030101010101" pitchFamily="2" charset="-122"/>
              </a:rPr>
              <a:t>（商城、收银台、储值卡）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2876" y="1222247"/>
            <a:ext cx="10367771" cy="5320283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873328" y="416783"/>
            <a:ext cx="2268220" cy="660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行业痛点</a:t>
            </a:r>
            <a:endParaRPr lang="en-US" altLang="en-US" sz="3200" dirty="0"/>
          </a:p>
          <a:p>
            <a:pPr marL="12700" algn="l" rtl="0" eaLnBrk="0">
              <a:lnSpc>
                <a:spcPct val="91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    人</a:t>
            </a:r>
            <a:r>
              <a:rPr sz="1200" kern="0" spc="2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200" dirty="0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23555" y="1414340"/>
            <a:ext cx="4972701" cy="4303531"/>
          </a:xfrm>
          <a:prstGeom prst="rect">
            <a:avLst/>
          </a:prstGeom>
        </p:spPr>
      </p:pic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3946309" y="1659508"/>
          <a:ext cx="4331335" cy="3754120"/>
        </p:xfrm>
        <a:graphic>
          <a:graphicData uri="http://schemas.openxmlformats.org/drawingml/2006/table">
            <a:tbl>
              <a:tblPr/>
              <a:tblGrid>
                <a:gridCol w="2168525"/>
                <a:gridCol w="2162810"/>
              </a:tblGrid>
              <a:tr h="3754120">
                <a:tc>
                  <a:txBody>
                    <a:bodyPr/>
                    <a:lstStyle/>
                    <a:p>
                      <a:pPr marL="17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7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7620" algn="l" rtl="0" eaLnBrk="0">
                        <a:lnSpc>
                          <a:spcPct val="89000"/>
                        </a:lnSpc>
                        <a:spcBef>
                          <a:spcPts val="515"/>
                        </a:spcBef>
                      </a:pPr>
                      <a:r>
                        <a:rPr sz="17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marL="13335" algn="l" rtl="0" eaLnBrk="0">
                        <a:lnSpc>
                          <a:spcPct val="89000"/>
                        </a:lnSpc>
                        <a:spcBef>
                          <a:spcPts val="510"/>
                        </a:spcBef>
                      </a:pPr>
                      <a:r>
                        <a:rPr sz="17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algn="l" rtl="0" eaLnBrk="0">
                        <a:lnSpc>
                          <a:spcPct val="66000"/>
                        </a:lnSpc>
                        <a:spcBef>
                          <a:spcPts val="5"/>
                        </a:spcBef>
                      </a:pPr>
                      <a:r>
                        <a:rPr sz="17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700" dirty="0"/>
                    </a:p>
                  </a:txBody>
                  <a:tcPr marL="0" marR="0" marT="70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1000"/>
                        </a:lnSpc>
                      </a:pPr>
                      <a:endParaRPr lang="en-US" altLang="en-US" sz="100" dirty="0"/>
                    </a:p>
                    <a:p>
                      <a:pPr algn="r" rtl="0" eaLnBrk="0">
                        <a:lnSpc>
                          <a:spcPct val="88000"/>
                        </a:lnSpc>
                      </a:pPr>
                      <a:r>
                        <a:rPr sz="17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ct val="89000"/>
                        </a:lnSpc>
                        <a:spcBef>
                          <a:spcPts val="515"/>
                        </a:spcBef>
                      </a:pPr>
                      <a:r>
                        <a:rPr sz="17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ct val="88000"/>
                        </a:lnSpc>
                        <a:spcBef>
                          <a:spcPts val="515"/>
                        </a:spcBef>
                      </a:pPr>
                      <a:r>
                        <a:rPr sz="17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7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algn="r" rtl="0" eaLnBrk="0">
                        <a:lnSpc>
                          <a:spcPct val="67000"/>
                        </a:lnSpc>
                        <a:spcBef>
                          <a:spcPts val="5"/>
                        </a:spcBef>
                      </a:pPr>
                      <a:r>
                        <a:rPr sz="17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8" name="textbox 78"/>
          <p:cNvSpPr/>
          <p:nvPr/>
        </p:nvSpPr>
        <p:spPr>
          <a:xfrm>
            <a:off x="348935" y="1493615"/>
            <a:ext cx="3212464" cy="4775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微信直接登录</a:t>
            </a:r>
            <a:r>
              <a:rPr sz="20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，不用注册</a:t>
            </a:r>
            <a:endParaRPr lang="en-US" altLang="en-US" sz="2000" dirty="0"/>
          </a:p>
          <a:p>
            <a:pPr marL="166370" indent="635" algn="l" rtl="0" eaLnBrk="0">
              <a:lnSpc>
                <a:spcPct val="110000"/>
              </a:lnSpc>
              <a:spcBef>
                <a:spcPts val="1085"/>
              </a:spcBef>
            </a:pP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触手可及，</a:t>
            </a:r>
            <a:r>
              <a:rPr sz="1500" kern="0" spc="-3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用完即走，</a:t>
            </a:r>
            <a:r>
              <a:rPr sz="1500" kern="0" spc="-3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是一种无需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下载安装即可使用的应用，</a:t>
            </a:r>
            <a:r>
              <a:rPr sz="1500" kern="0" spc="-3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以最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低成本触达用户。</a:t>
            </a:r>
            <a:endParaRPr lang="en-US" altLang="en-US" sz="1500" dirty="0"/>
          </a:p>
          <a:p>
            <a:pPr marL="515620" algn="l" rtl="0" eaLnBrk="0">
              <a:lnSpc>
                <a:spcPct val="91000"/>
              </a:lnSpc>
              <a:spcBef>
                <a:spcPts val="640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免费获得微信生态流量</a:t>
            </a:r>
            <a:endParaRPr lang="en-US" altLang="en-US" sz="2000" dirty="0"/>
          </a:p>
          <a:p>
            <a:pPr marL="145415" indent="9525" algn="l" rtl="0" eaLnBrk="0">
              <a:lnSpc>
                <a:spcPct val="110000"/>
              </a:lnSpc>
              <a:spcBef>
                <a:spcPts val="375"/>
              </a:spcBef>
            </a:pP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附近小程序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，能够做到覆盖附近5公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里所有微信用户，</a:t>
            </a:r>
            <a:r>
              <a:rPr sz="1500" kern="0" spc="-2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而且结合线上引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流与传播</a:t>
            </a:r>
            <a:r>
              <a:rPr sz="1500" kern="0" spc="-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，效果更佳。</a:t>
            </a:r>
            <a:endParaRPr lang="en-US" altLang="en-US" sz="1500" dirty="0"/>
          </a:p>
          <a:p>
            <a:pPr marL="709295" algn="l" rtl="0" eaLnBrk="0">
              <a:lnSpc>
                <a:spcPct val="91000"/>
              </a:lnSpc>
              <a:spcBef>
                <a:spcPts val="680"/>
              </a:spcBef>
            </a:pP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降低人工</a:t>
            </a:r>
            <a:r>
              <a:rPr sz="20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，广告成本</a:t>
            </a:r>
            <a:endParaRPr lang="en-US" altLang="en-US" sz="2000" dirty="0"/>
          </a:p>
          <a:p>
            <a:pPr marL="145415" indent="635" algn="l" rtl="0" eaLnBrk="0">
              <a:lnSpc>
                <a:spcPct val="110000"/>
              </a:lnSpc>
              <a:spcBef>
                <a:spcPts val="375"/>
              </a:spcBef>
            </a:pP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小程序自带预定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分销</a:t>
            </a:r>
            <a:r>
              <a:rPr sz="1500" kern="0" spc="-1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，支付</a:t>
            </a:r>
            <a:r>
              <a:rPr sz="1500" kern="0" spc="-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，购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买等功能</a:t>
            </a:r>
            <a:r>
              <a:rPr sz="1500" kern="0" spc="-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，能极大程度的降低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和运营服务成本。</a:t>
            </a:r>
            <a:endParaRPr lang="en-US" altLang="en-US" sz="1500" dirty="0"/>
          </a:p>
          <a:p>
            <a:pPr marL="12700" algn="l" rtl="0" eaLnBrk="0">
              <a:lnSpc>
                <a:spcPct val="91000"/>
              </a:lnSpc>
              <a:spcBef>
                <a:spcPts val="1335"/>
              </a:spcBef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可分享朋友</a:t>
            </a:r>
            <a:r>
              <a:rPr sz="20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，进行推广宣传</a:t>
            </a:r>
            <a:endParaRPr lang="en-US" altLang="en-US" sz="2000" dirty="0"/>
          </a:p>
          <a:p>
            <a:pPr marL="146050" indent="1905" algn="l" rtl="0" eaLnBrk="0">
              <a:lnSpc>
                <a:spcPct val="110000"/>
              </a:lnSpc>
              <a:spcBef>
                <a:spcPts val="415"/>
              </a:spcBef>
            </a:pP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直接转发朋友圈</a:t>
            </a:r>
            <a:r>
              <a:rPr sz="1500" kern="0" spc="-2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转发给自己的好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友，</a:t>
            </a:r>
            <a:r>
              <a:rPr sz="1500" kern="0" spc="-3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成交率不仅得到大大的提高</a:t>
            </a:r>
            <a:r>
              <a:rPr sz="1500" kern="0" spc="-1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进而起到了推广宣传的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作用。</a:t>
            </a:r>
            <a:endParaRPr lang="en-US" altLang="en-US" sz="1500" dirty="0"/>
          </a:p>
        </p:txBody>
      </p:sp>
      <p:sp>
        <p:nvSpPr>
          <p:cNvPr id="80" name="textbox 80"/>
          <p:cNvSpPr/>
          <p:nvPr/>
        </p:nvSpPr>
        <p:spPr>
          <a:xfrm>
            <a:off x="8684331" y="1424020"/>
            <a:ext cx="3324859" cy="4608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6985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转化能力强</a:t>
            </a:r>
            <a:endParaRPr lang="en-US" altLang="en-US" sz="2000" dirty="0"/>
          </a:p>
          <a:p>
            <a:pPr marL="68580" algn="l" rtl="0" eaLnBrk="0">
              <a:lnSpc>
                <a:spcPct val="106000"/>
              </a:lnSpc>
              <a:spcBef>
                <a:spcPts val="340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让积累用户成为可能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，客户资源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一手管理</a:t>
            </a:r>
            <a:r>
              <a:rPr sz="1500" kern="0" spc="-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，持续增加。</a:t>
            </a:r>
            <a:endParaRPr lang="en-US" altLang="en-US" sz="15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marL="72390" algn="l" rtl="0" eaLnBrk="0">
              <a:lnSpc>
                <a:spcPct val="91000"/>
              </a:lnSpc>
              <a:spcBef>
                <a:spcPts val="610"/>
              </a:spcBef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连接实体经济</a:t>
            </a:r>
            <a:r>
              <a:rPr sz="20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，加速发展</a:t>
            </a:r>
            <a:endParaRPr lang="en-US" altLang="en-US" sz="2000" dirty="0"/>
          </a:p>
          <a:p>
            <a:pPr marL="68580" indent="635" algn="l" rtl="0" eaLnBrk="0">
              <a:lnSpc>
                <a:spcPct val="106000"/>
              </a:lnSpc>
              <a:spcBef>
                <a:spcPts val="415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线上引流、打造自己的平台</a:t>
            </a:r>
            <a:r>
              <a:rPr sz="1500" kern="0" spc="-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现互联网+转型升级。</a:t>
            </a:r>
            <a:endParaRPr lang="en-US" altLang="en-US" sz="15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提高客户粘性</a:t>
            </a:r>
            <a:r>
              <a:rPr sz="20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，得到二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次推广</a:t>
            </a:r>
            <a:endParaRPr lang="en-US" altLang="en-US" sz="2000" dirty="0"/>
          </a:p>
          <a:p>
            <a:pPr marL="67945" indent="635" algn="l" rtl="0" eaLnBrk="0">
              <a:lnSpc>
                <a:spcPct val="105000"/>
              </a:lnSpc>
              <a:spcBef>
                <a:spcPts val="300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使用即是用户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，小程序可以通过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模版消息召回用户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，这一点将大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大增加了用户的二次打开和后续    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的服务。</a:t>
            </a:r>
            <a:endParaRPr lang="en-US" altLang="en-US" sz="1500" dirty="0"/>
          </a:p>
          <a:p>
            <a:pPr marL="79375" algn="l" rtl="0" eaLnBrk="0">
              <a:lnSpc>
                <a:spcPct val="91000"/>
              </a:lnSpc>
              <a:spcBef>
                <a:spcPts val="985"/>
              </a:spcBef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唯一性</a:t>
            </a:r>
            <a:endParaRPr lang="en-US" altLang="en-US" sz="2000" dirty="0"/>
          </a:p>
          <a:p>
            <a:pPr marL="68580" indent="635" algn="l" rtl="0" eaLnBrk="0">
              <a:lnSpc>
                <a:spcPct val="110000"/>
              </a:lnSpc>
              <a:spcBef>
                <a:spcPts val="75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小程序名称具有唯一性</a:t>
            </a:r>
            <a:r>
              <a:rPr sz="1500" kern="0" spc="-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，与域名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及网络实名一样</a:t>
            </a:r>
            <a:r>
              <a:rPr sz="1500" kern="0" spc="-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，谁先注册谁先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拥有。</a:t>
            </a:r>
            <a:endParaRPr lang="en-US" altLang="en-US" sz="1500" dirty="0"/>
          </a:p>
        </p:txBody>
      </p:sp>
      <p:sp>
        <p:nvSpPr>
          <p:cNvPr id="82" name="textbox 82"/>
          <p:cNvSpPr/>
          <p:nvPr/>
        </p:nvSpPr>
        <p:spPr>
          <a:xfrm>
            <a:off x="3994848" y="543686"/>
            <a:ext cx="4011929" cy="528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3955"/>
              </a:lnSpc>
            </a:pPr>
            <a:r>
              <a:rPr sz="29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为什么要做微信小程序？</a:t>
            </a:r>
            <a:endParaRPr lang="en-US" altLang="en-US" sz="2900" dirty="0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1927440" y="2539276"/>
            <a:ext cx="8103666" cy="904569"/>
            <a:chOff x="0" y="0"/>
            <a:chExt cx="8103666" cy="904569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7257" y="168170"/>
              <a:ext cx="7785986" cy="688055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8129269" cy="9302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algn="r" rtl="0" eaLnBrk="0">
                <a:lnSpc>
                  <a:spcPts val="7120"/>
                </a:lnSpc>
              </a:pPr>
              <a:r>
                <a:rPr sz="5300" b="1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小程序大未来</a:t>
              </a:r>
              <a:r>
                <a:rPr sz="5300" b="1" kern="0" spc="-8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300" b="1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5300" b="1" kern="0" spc="-14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300" b="1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值得拥有！</a:t>
              </a:r>
              <a:endParaRPr lang="en-US" altLang="en-US" sz="5300" dirty="0"/>
            </a:p>
          </p:txBody>
        </p:sp>
      </p:grpSp>
      <p:sp>
        <p:nvSpPr>
          <p:cNvPr id="94" name="textbox 94"/>
          <p:cNvSpPr/>
          <p:nvPr/>
        </p:nvSpPr>
        <p:spPr>
          <a:xfrm>
            <a:off x="1530005" y="1632966"/>
            <a:ext cx="8874759" cy="763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774825" algn="l" rtl="0" eaLnBrk="0">
              <a:lnSpc>
                <a:spcPct val="100000"/>
              </a:lnSpc>
            </a:pPr>
            <a:r>
              <a:rPr sz="20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不要观望太久，观望太久行业的竞争者就更多了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2100" kern="0" spc="-130" dirty="0">
                <a:solidFill>
                  <a:srgbClr val="3939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现在各个企业正大力推广小程序，</a:t>
            </a:r>
            <a:r>
              <a:rPr sz="2100" kern="0" spc="-140" dirty="0">
                <a:solidFill>
                  <a:srgbClr val="3939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也给到小程序相当多的流量端口和支持力度。</a:t>
            </a:r>
            <a:endParaRPr lang="en-US" altLang="en-US" sz="2100" dirty="0"/>
          </a:p>
        </p:txBody>
      </p:sp>
      <p:sp>
        <p:nvSpPr>
          <p:cNvPr id="98" name="textbox 98"/>
          <p:cNvSpPr/>
          <p:nvPr/>
        </p:nvSpPr>
        <p:spPr>
          <a:xfrm>
            <a:off x="2604770" y="5811520"/>
            <a:ext cx="6597650" cy="393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895"/>
              </a:lnSpc>
            </a:pPr>
            <a:r>
              <a:rPr sz="21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那么蓓霓芬共享店铺是如何做到颠覆传统的改变呢？</a:t>
            </a:r>
            <a:endParaRPr lang="en-US" altLang="en-US" sz="2100" dirty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14103" y="6380171"/>
            <a:ext cx="329462" cy="219641"/>
          </a:xfrm>
          <a:prstGeom prst="rect">
            <a:avLst/>
          </a:prstGeom>
        </p:spPr>
      </p:pic>
      <p:pic>
        <p:nvPicPr>
          <p:cNvPr id="2" name="图片 1" descr="Kae474tSEPII55Uzld6z1t01mPn0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545" y="3755390"/>
            <a:ext cx="1882775" cy="1880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7303706" y="2278379"/>
            <a:ext cx="4011993" cy="2715260"/>
            <a:chOff x="0" y="0"/>
            <a:chExt cx="4011993" cy="2715260"/>
          </a:xfrm>
        </p:grpSpPr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011993" cy="2715260"/>
            </a:xfrm>
            <a:prstGeom prst="rect">
              <a:avLst/>
            </a:prstGeom>
          </p:spPr>
        </p:pic>
        <p:sp>
          <p:nvSpPr>
            <p:cNvPr id="108" name="textbox 108"/>
            <p:cNvSpPr/>
            <p:nvPr/>
          </p:nvSpPr>
          <p:spPr>
            <a:xfrm>
              <a:off x="-12700" y="-12700"/>
              <a:ext cx="4037965" cy="27711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129159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7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去中心化平台</a:t>
              </a:r>
              <a:endParaRPr lang="en-US" altLang="en-US" sz="2700" dirty="0"/>
            </a:p>
            <a:p>
              <a:pPr algn="l" rtl="0" eaLnBrk="0">
                <a:lnSpc>
                  <a:spcPct val="162000"/>
                </a:lnSpc>
              </a:pPr>
              <a:endParaRPr lang="en-US" altLang="en-US" sz="1000" dirty="0"/>
            </a:p>
            <a:p>
              <a:pPr marL="1487170" algn="l" rtl="0" eaLnBrk="0">
                <a:lnSpc>
                  <a:spcPct val="91000"/>
                </a:lnSpc>
                <a:spcBef>
                  <a:spcPts val="700"/>
                </a:spcBef>
              </a:pPr>
              <a:r>
                <a:rPr sz="23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商家引流锁客</a:t>
              </a:r>
              <a:endParaRPr lang="en-US" altLang="en-US" sz="23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marL="1776095" algn="l" rtl="0" eaLnBrk="0">
                <a:lnSpc>
                  <a:spcPct val="91000"/>
                </a:lnSpc>
                <a:spcBef>
                  <a:spcPts val="695"/>
                </a:spcBef>
              </a:pPr>
              <a:r>
                <a:rPr sz="23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用户省钱</a:t>
              </a:r>
              <a:endParaRPr lang="en-US" altLang="en-US" sz="2300" dirty="0"/>
            </a:p>
            <a:p>
              <a:pPr algn="l" rtl="0" eaLnBrk="0">
                <a:lnSpc>
                  <a:spcPct val="15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500" dirty="0"/>
            </a:p>
            <a:p>
              <a:pPr marL="118808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3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双端支持操作简单</a:t>
              </a:r>
              <a:endParaRPr lang="en-US" altLang="en-US" sz="2300" dirty="0"/>
            </a:p>
          </p:txBody>
        </p:sp>
      </p:grpSp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0872" y="3692652"/>
            <a:ext cx="3340608" cy="61722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9347" y="2316479"/>
            <a:ext cx="3339083" cy="617220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79347" y="3003804"/>
            <a:ext cx="3340608" cy="618743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1660260" y="2428499"/>
            <a:ext cx="1790064" cy="1753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27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商家小程序</a:t>
            </a:r>
            <a:endParaRPr lang="en-US" altLang="en-US" sz="2700" dirty="0"/>
          </a:p>
          <a:p>
            <a:pPr marL="18415" algn="l" rtl="0" eaLnBrk="0">
              <a:lnSpc>
                <a:spcPts val="5200"/>
              </a:lnSpc>
            </a:pPr>
            <a:r>
              <a:rPr sz="23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轻量级小程序</a:t>
            </a:r>
            <a:endParaRPr lang="en-US" altLang="en-US" sz="23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74295" algn="l" rtl="0" eaLnBrk="0">
              <a:lnSpc>
                <a:spcPct val="91000"/>
              </a:lnSpc>
              <a:spcBef>
                <a:spcPts val="0"/>
              </a:spcBef>
            </a:pPr>
            <a:r>
              <a:rPr lang="en-US" sz="23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23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大核心效果</a:t>
            </a:r>
            <a:endParaRPr lang="en-US" altLang="en-US" sz="23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879347" y="4373879"/>
            <a:ext cx="3340608" cy="618744"/>
            <a:chOff x="0" y="0"/>
            <a:chExt cx="3340608" cy="618744"/>
          </a:xfrm>
        </p:grpSpPr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340608" cy="618744"/>
            </a:xfrm>
            <a:prstGeom prst="rect">
              <a:avLst/>
            </a:prstGeom>
          </p:spPr>
        </p:pic>
        <p:sp>
          <p:nvSpPr>
            <p:cNvPr id="120" name="textbox 120"/>
            <p:cNvSpPr/>
            <p:nvPr/>
          </p:nvSpPr>
          <p:spPr>
            <a:xfrm>
              <a:off x="-12700" y="-12700"/>
              <a:ext cx="3366134" cy="6731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875030" algn="l" rtl="0" eaLnBrk="0">
                <a:lnSpc>
                  <a:spcPct val="91000"/>
                </a:lnSpc>
              </a:pPr>
              <a:r>
                <a:rPr sz="23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8大项目优势</a:t>
              </a:r>
              <a:endParaRPr lang="en-US" altLang="en-US" sz="2300" dirty="0"/>
            </a:p>
          </p:txBody>
        </p:sp>
      </p:grpSp>
      <p:pic>
        <p:nvPicPr>
          <p:cNvPr id="122" name="picture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sp>
        <p:nvSpPr>
          <p:cNvPr id="126" name="path"/>
          <p:cNvSpPr/>
          <p:nvPr/>
        </p:nvSpPr>
        <p:spPr>
          <a:xfrm>
            <a:off x="4223321" y="2319655"/>
            <a:ext cx="669290" cy="1310639"/>
          </a:xfrm>
          <a:custGeom>
            <a:avLst/>
            <a:gdLst/>
            <a:ahLst/>
            <a:cxnLst/>
            <a:rect l="0" t="0" r="0" b="0"/>
            <a:pathLst>
              <a:path w="1054" h="2063">
                <a:moveTo>
                  <a:pt x="0" y="0"/>
                </a:moveTo>
                <a:lnTo>
                  <a:pt x="1054" y="490"/>
                </a:lnTo>
                <a:cubicBezTo>
                  <a:pt x="1052" y="786"/>
                  <a:pt x="1050" y="983"/>
                  <a:pt x="1049" y="1278"/>
                </a:cubicBezTo>
                <a:lnTo>
                  <a:pt x="0" y="972"/>
                </a:lnTo>
                <a:lnTo>
                  <a:pt x="0" y="0"/>
                </a:lnTo>
              </a:path>
              <a:path w="1054" h="2063">
                <a:moveTo>
                  <a:pt x="0" y="1076"/>
                </a:moveTo>
                <a:lnTo>
                  <a:pt x="1049" y="1378"/>
                </a:lnTo>
                <a:cubicBezTo>
                  <a:pt x="1048" y="1674"/>
                  <a:pt x="1051" y="1768"/>
                  <a:pt x="1049" y="2063"/>
                </a:cubicBezTo>
                <a:lnTo>
                  <a:pt x="0" y="2050"/>
                </a:lnTo>
                <a:lnTo>
                  <a:pt x="0" y="1076"/>
                </a:lnTo>
              </a:path>
            </a:pathLst>
          </a:custGeom>
          <a:solidFill>
            <a:srgbClr val="A6A6A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" name="path"/>
          <p:cNvSpPr/>
          <p:nvPr/>
        </p:nvSpPr>
        <p:spPr>
          <a:xfrm>
            <a:off x="4222051" y="3684270"/>
            <a:ext cx="669290" cy="1309370"/>
          </a:xfrm>
          <a:custGeom>
            <a:avLst/>
            <a:gdLst/>
            <a:ahLst/>
            <a:cxnLst/>
            <a:rect l="0" t="0" r="0" b="0"/>
            <a:pathLst>
              <a:path w="1054" h="2062">
                <a:moveTo>
                  <a:pt x="0" y="2062"/>
                </a:moveTo>
                <a:lnTo>
                  <a:pt x="1054" y="1571"/>
                </a:lnTo>
                <a:cubicBezTo>
                  <a:pt x="1052" y="1275"/>
                  <a:pt x="1050" y="1079"/>
                  <a:pt x="1049" y="783"/>
                </a:cubicBezTo>
                <a:lnTo>
                  <a:pt x="0" y="1089"/>
                </a:lnTo>
                <a:lnTo>
                  <a:pt x="0" y="2062"/>
                </a:lnTo>
              </a:path>
              <a:path w="1054" h="2062">
                <a:moveTo>
                  <a:pt x="0" y="985"/>
                </a:moveTo>
                <a:lnTo>
                  <a:pt x="1049" y="684"/>
                </a:lnTo>
                <a:cubicBezTo>
                  <a:pt x="1047" y="388"/>
                  <a:pt x="1050" y="295"/>
                  <a:pt x="1049" y="0"/>
                </a:cubicBezTo>
                <a:lnTo>
                  <a:pt x="0" y="13"/>
                </a:lnTo>
                <a:lnTo>
                  <a:pt x="0" y="985"/>
                </a:lnTo>
              </a:path>
            </a:pathLst>
          </a:custGeom>
          <a:solidFill>
            <a:srgbClr val="A6A6A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pic>
        <p:nvPicPr>
          <p:cNvPr id="2" name="图片 1" descr="微信截图_202401130852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695" y="650875"/>
            <a:ext cx="2918460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textbox 134"/>
          <p:cNvSpPr/>
          <p:nvPr/>
        </p:nvSpPr>
        <p:spPr>
          <a:xfrm>
            <a:off x="2027150" y="5353651"/>
            <a:ext cx="8371840" cy="12179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90576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蓓霓芬共享店铺核心理念</a:t>
            </a:r>
            <a:endParaRPr lang="en-US" altLang="en-US" sz="2000" dirty="0"/>
          </a:p>
          <a:p>
            <a:pPr marL="462280" algn="l" rtl="0" eaLnBrk="0">
              <a:lnSpc>
                <a:spcPct val="92000"/>
              </a:lnSpc>
              <a:spcBef>
                <a:spcPts val="115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联合全城商家打造共享商圈,整合资源</a:t>
            </a:r>
            <a:r>
              <a:rPr sz="2000" kern="0" spc="-3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，建立信任</a:t>
            </a:r>
            <a:r>
              <a:rPr sz="2000" kern="0" spc="-2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，满足不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同需求。</a:t>
            </a:r>
            <a:endParaRPr lang="en-US" altLang="en-US" sz="2000" dirty="0"/>
          </a:p>
          <a:p>
            <a:pPr algn="l" rtl="0" eaLnBrk="0">
              <a:lnSpc>
                <a:spcPct val="112000"/>
              </a:lnSpc>
            </a:pPr>
            <a:endParaRPr lang="en-US" altLang="en-US" sz="700" dirty="0"/>
          </a:p>
          <a:p>
            <a:pPr algn="r" rtl="0" eaLnBrk="0">
              <a:lnSpc>
                <a:spcPts val="2895"/>
              </a:lnSpc>
              <a:spcBef>
                <a:spcPts val="0"/>
              </a:spcBef>
            </a:pP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  门</a:t>
            </a:r>
            <a:r>
              <a:rPr sz="2100" b="1" kern="0" spc="6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r>
              <a:rPr sz="2100" b="1" kern="0" spc="5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100" b="1" kern="0" spc="5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</a:t>
            </a:r>
            <a:r>
              <a:rPr sz="21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</a:t>
            </a:r>
            <a:r>
              <a:rPr sz="2100" b="1" kern="0" spc="5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2100" b="1" kern="0" spc="6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 锁</a:t>
            </a:r>
            <a:r>
              <a:rPr sz="21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2100" b="1" kern="0" spc="6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 留</a:t>
            </a:r>
            <a:r>
              <a:rPr sz="2100" b="1" kern="0" spc="5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  三</a:t>
            </a:r>
            <a:r>
              <a:rPr sz="21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100" b="1" kern="0" spc="5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</a:t>
            </a:r>
            <a:r>
              <a:rPr sz="2100" b="1" kern="0" spc="5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100" b="1" kern="0" spc="5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-4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2100" b="1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-4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2100" b="1" kern="0" spc="6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-4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2100" dirty="0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58509" y="1811019"/>
            <a:ext cx="1869000" cy="942975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9119" y="3614737"/>
            <a:ext cx="9599282" cy="536575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262" y="1811019"/>
            <a:ext cx="2017789" cy="942975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98558" y="1581157"/>
            <a:ext cx="2975630" cy="29888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6423593" y="3259347"/>
            <a:ext cx="1974193" cy="1973158"/>
            <a:chOff x="0" y="0"/>
            <a:chExt cx="1974193" cy="1973158"/>
          </a:xfrm>
        </p:grpSpPr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974193" cy="1973158"/>
            </a:xfrm>
            <a:prstGeom prst="rect">
              <a:avLst/>
            </a:prstGeom>
          </p:spPr>
        </p:pic>
        <p:sp>
          <p:nvSpPr>
            <p:cNvPr id="146" name="textbox 146"/>
            <p:cNvSpPr/>
            <p:nvPr/>
          </p:nvSpPr>
          <p:spPr>
            <a:xfrm>
              <a:off x="-12700" y="-12700"/>
              <a:ext cx="1999614" cy="20294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765175" algn="l" rtl="0" eaLnBrk="0">
                <a:lnSpc>
                  <a:spcPct val="94000"/>
                </a:lnSpc>
              </a:pPr>
              <a:r>
                <a:rPr sz="2300" b="1" kern="0" spc="4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留客</a:t>
              </a:r>
              <a:endParaRPr lang="en-US" altLang="en-US" sz="230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3471361" y="3259347"/>
            <a:ext cx="1973158" cy="1973158"/>
            <a:chOff x="0" y="0"/>
            <a:chExt cx="1973158" cy="1973158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973158" cy="1973158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1998979" cy="20294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64135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300" b="1" kern="0" spc="7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拓客</a:t>
              </a:r>
              <a:endParaRPr lang="en-US" altLang="en-US" sz="23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4947737" y="3259347"/>
            <a:ext cx="1973158" cy="1973158"/>
            <a:chOff x="0" y="0"/>
            <a:chExt cx="1973158" cy="1973158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973158" cy="1973158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1998979" cy="20288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marL="74358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300" b="1" kern="0" spc="7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锁客</a:t>
              </a:r>
              <a:endParaRPr lang="en-US" altLang="en-US" sz="2300" dirty="0"/>
            </a:p>
          </p:txBody>
        </p:sp>
      </p:grpSp>
      <p:pic>
        <p:nvPicPr>
          <p:cNvPr id="156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0"/>
            <a:ext cx="1603111" cy="1181100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873614" y="415562"/>
            <a:ext cx="226758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03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r>
              <a:rPr sz="3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400" kern="0" spc="-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享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kern="0" spc="1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400" kern="0" spc="-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endParaRPr lang="en-US" altLang="en-US" sz="1400" dirty="0"/>
          </a:p>
        </p:txBody>
      </p:sp>
      <p:sp>
        <p:nvSpPr>
          <p:cNvPr id="160" name="textbox 160"/>
          <p:cNvSpPr/>
          <p:nvPr/>
        </p:nvSpPr>
        <p:spPr>
          <a:xfrm>
            <a:off x="7394751" y="2142070"/>
            <a:ext cx="4528820" cy="314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000" b="1" kern="0" spc="60" baseline="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1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帮助全城商家锁客赚钱</a:t>
            </a:r>
            <a:r>
              <a:rPr sz="17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=长期客源变现</a:t>
            </a:r>
            <a:endParaRPr lang="en-US" altLang="en-US" sz="1700" dirty="0"/>
          </a:p>
        </p:txBody>
      </p:sp>
      <p:sp>
        <p:nvSpPr>
          <p:cNvPr id="162" name="textbox 162"/>
          <p:cNvSpPr/>
          <p:nvPr/>
        </p:nvSpPr>
        <p:spPr>
          <a:xfrm>
            <a:off x="235534" y="2147058"/>
            <a:ext cx="4102100" cy="294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全城商家帮你获客</a:t>
            </a:r>
            <a:r>
              <a:rPr sz="17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=长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期客源输送</a:t>
            </a: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0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en-US" sz="2000" dirty="0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502697" y="2000051"/>
            <a:ext cx="757517" cy="758981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613740" cy="711085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5653531" y="2880905"/>
            <a:ext cx="474344" cy="249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7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</a:t>
            </a:r>
            <a:endParaRPr lang="en-US" altLang="en-US" sz="17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04*45"/>
  <p:tag name="TABLE_ENDDRAG_RECT" val="294*143*404*45"/>
</p:tagLst>
</file>

<file path=ppt/tags/tag2.xml><?xml version="1.0" encoding="utf-8"?>
<p:tagLst xmlns:p="http://schemas.openxmlformats.org/presentationml/2006/main">
  <p:tag name="TABLE_ENDDRAG_ORIGIN_RECT" val="268*45"/>
  <p:tag name="TABLE_ENDDRAG_RECT" val="332*143*268*45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ThiMGM4N2VkMDE1NmE4NzhiZTkzNTdlMDFkMjAxYm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5399</Words>
  <Application>WPS 演示</Application>
  <PresentationFormat/>
  <Paragraphs>581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Arial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༒ཻ࿆G 姜衡 ཻ</cp:lastModifiedBy>
  <cp:revision>13</cp:revision>
  <dcterms:created xsi:type="dcterms:W3CDTF">2023-12-31T00:40:00Z</dcterms:created>
  <dcterms:modified xsi:type="dcterms:W3CDTF">2024-07-30T01:49:30Z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2024-01-01T08:38:18Z</vt:filetime>
  </property>
  <property fmtid="{D5CDD505-2E9C-101B-9397-08002B2CF9AE}" pid="4" name="ICV">
    <vt:lpwstr>B0B885C28DC94045AF4477BE69A1C6CE_13</vt:lpwstr>
  </property>
  <property fmtid="{D5CDD505-2E9C-101B-9397-08002B2CF9AE}" pid="5" name="KSOProductBuildVer">
    <vt:lpwstr>2052-12.1.0.16929</vt:lpwstr>
  </property>
</Properties>
</file>